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notesMasterIdLst>
    <p:notesMasterId r:id="rId41"/>
  </p:notesMasterIdLst>
  <p:sldIdLst>
    <p:sldId id="260" r:id="rId9"/>
    <p:sldId id="287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66" r:id="rId24"/>
    <p:sldId id="268" r:id="rId25"/>
    <p:sldId id="270" r:id="rId26"/>
    <p:sldId id="282" r:id="rId27"/>
    <p:sldId id="281" r:id="rId28"/>
    <p:sldId id="286" r:id="rId29"/>
    <p:sldId id="280" r:id="rId30"/>
    <p:sldId id="279" r:id="rId31"/>
    <p:sldId id="278" r:id="rId32"/>
    <p:sldId id="277" r:id="rId33"/>
    <p:sldId id="276" r:id="rId34"/>
    <p:sldId id="275" r:id="rId35"/>
    <p:sldId id="274" r:id="rId36"/>
    <p:sldId id="273" r:id="rId37"/>
    <p:sldId id="271" r:id="rId38"/>
    <p:sldId id="303" r:id="rId39"/>
    <p:sldId id="267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546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F82B9-7C23-484A-A2E7-592CC9E3D71C}" type="datetimeFigureOut">
              <a:rPr lang="pl-PL" smtClean="0"/>
              <a:pPr/>
              <a:t>2015-06-24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232AD-A065-438E-A848-D581BD6283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77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3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9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mailto:m.heller@kujawsko-pomorskie.pl" TargetMode="Externa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078177" y="5812324"/>
            <a:ext cx="2833735" cy="355585"/>
          </a:xfrm>
        </p:spPr>
        <p:txBody>
          <a:bodyPr>
            <a:noAutofit/>
          </a:bodyPr>
          <a:lstStyle/>
          <a:p>
            <a:pPr algn="ctr"/>
            <a:r>
              <a:rPr lang="pl-PL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Toruń, </a:t>
            </a:r>
            <a:r>
              <a:rPr lang="pl-PL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25.06.2015</a:t>
            </a:r>
            <a:endParaRPr lang="pl-PL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07" y="227601"/>
            <a:ext cx="4342300" cy="757436"/>
          </a:xfrm>
          <a:prstGeom prst="rect">
            <a:avLst/>
          </a:prstGeom>
          <a:noFill/>
        </p:spPr>
      </p:pic>
      <p:sp>
        <p:nvSpPr>
          <p:cNvPr id="4" name="Symbol zastępczy zawartości 1"/>
          <p:cNvSpPr txBox="1">
            <a:spLocks/>
          </p:cNvSpPr>
          <p:nvPr/>
        </p:nvSpPr>
        <p:spPr>
          <a:xfrm>
            <a:off x="699569" y="2805066"/>
            <a:ext cx="7886700" cy="1185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Możliwości wsparcia przedsiębiorców </a:t>
            </a:r>
            <a:b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 ramach RPO WKP </a:t>
            </a: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2014-2020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loudjma.NET1\Desktop\SME_Growing_Plant_iSt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490758"/>
            <a:ext cx="4305300" cy="219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/>
          <p:cNvSpPr>
            <a:spLocks/>
          </p:cNvSpPr>
          <p:nvPr/>
        </p:nvSpPr>
        <p:spPr bwMode="auto">
          <a:xfrm>
            <a:off x="628650" y="1200149"/>
            <a:ext cx="79629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200" b="1" u="sng" dirty="0" smtClean="0">
                <a:solidFill>
                  <a:srgbClr val="000099"/>
                </a:solidFill>
                <a:latin typeface="Calibri" pitchFamily="34" charset="0"/>
              </a:rPr>
              <a:t>Wsparcie rozwoju przedsiębiorczości</a:t>
            </a: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000" i="1" dirty="0" smtClean="0">
                <a:latin typeface="Calibri" pitchFamily="34" charset="0"/>
              </a:rPr>
              <a:t>(</a:t>
            </a:r>
            <a:r>
              <a:rPr lang="pl-PL" sz="2000" i="1" dirty="0" smtClean="0">
                <a:solidFill>
                  <a:srgbClr val="FF0000"/>
                </a:solidFill>
                <a:latin typeface="Calibri" pitchFamily="34" charset="0"/>
              </a:rPr>
              <a:t>60 678 318 €</a:t>
            </a:r>
            <a:r>
              <a:rPr lang="pl-PL" sz="2000" i="1" dirty="0" smtClean="0">
                <a:latin typeface="Calibri" pitchFamily="34" charset="0"/>
              </a:rPr>
              <a:t>)</a:t>
            </a:r>
            <a:endParaRPr lang="pl-PL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14350" lvl="0" indent="-514350" eaLnBrk="0" hangingPunct="0">
              <a:lnSpc>
                <a:spcPct val="80000"/>
              </a:lnSpc>
              <a:spcBef>
                <a:spcPts val="1800"/>
              </a:spcBef>
              <a:buSzPct val="150000"/>
              <a:buFont typeface="+mj-lt"/>
              <a:buAutoNum type="romanUcPeriod"/>
              <a:tabLst>
                <a:tab pos="0" algn="l"/>
              </a:tabLst>
            </a:pPr>
            <a:r>
              <a:rPr lang="pl-PL" sz="2000" b="1" dirty="0" smtClean="0">
                <a:solidFill>
                  <a:srgbClr val="000099"/>
                </a:solidFill>
                <a:latin typeface="Calibri" pitchFamily="34" charset="0"/>
              </a:rPr>
              <a:t>Wsparcie rozwoju </a:t>
            </a:r>
            <a:r>
              <a:rPr lang="pl-PL" sz="2000" b="1" dirty="0" err="1" smtClean="0">
                <a:solidFill>
                  <a:srgbClr val="000099"/>
                </a:solidFill>
                <a:latin typeface="Calibri" pitchFamily="34" charset="0"/>
              </a:rPr>
              <a:t>mikroprzedsiębiorstw</a:t>
            </a:r>
            <a:endParaRPr lang="pl-PL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pożyczki dla </a:t>
            </a:r>
            <a:r>
              <a:rPr lang="pl-PL" dirty="0" err="1" smtClean="0">
                <a:solidFill>
                  <a:srgbClr val="000099"/>
                </a:solidFill>
                <a:latin typeface="Calibri" pitchFamily="34" charset="0"/>
              </a:rPr>
              <a:t>mikroprzedsiębiorstw</a:t>
            </a:r>
            <a:endParaRPr lang="pl-PL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14350" lvl="0" indent="-514350" eaLnBrk="0" hangingPunct="0">
              <a:lnSpc>
                <a:spcPct val="80000"/>
              </a:lnSpc>
              <a:spcBef>
                <a:spcPct val="20000"/>
              </a:spcBef>
              <a:buSzPct val="150000"/>
              <a:buFont typeface="+mj-lt"/>
              <a:buAutoNum type="romanUcPeriod" startAt="2"/>
              <a:tabLst>
                <a:tab pos="0" algn="l"/>
              </a:tabLst>
            </a:pPr>
            <a:r>
              <a:rPr lang="pl-PL" sz="2000" b="1" dirty="0" smtClean="0">
                <a:solidFill>
                  <a:srgbClr val="000099"/>
                </a:solidFill>
                <a:latin typeface="Calibri" pitchFamily="34" charset="0"/>
              </a:rPr>
              <a:t>Wsparcie MŚP poprzez instytucje otoczenia biznesu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budowa sieci współpracy IOB dotyczącej innowacyjnej działalności gospodarczej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tworzenie powiązań kooperacyjnych pomiędzy przedsiębiorstwami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zwiększenie dostępności wyników prac </a:t>
            </a:r>
            <a:r>
              <a:rPr lang="pl-PL" dirty="0" err="1" smtClean="0">
                <a:solidFill>
                  <a:srgbClr val="000099"/>
                </a:solidFill>
                <a:latin typeface="Calibri" pitchFamily="34" charset="0"/>
              </a:rPr>
              <a:t>B+R</a:t>
            </a: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dla MŚP (platformy transferu technologii i innowacji)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świadczenie specjalistycznych usług przez instytucje otoczenia biznesu</a:t>
            </a:r>
            <a:endParaRPr lang="pl-PL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14350" lvl="0" indent="-514350" eaLnBrk="0" hangingPunct="0">
              <a:lnSpc>
                <a:spcPct val="80000"/>
              </a:lnSpc>
              <a:spcBef>
                <a:spcPct val="20000"/>
              </a:spcBef>
              <a:buSzPct val="150000"/>
              <a:buFont typeface="+mj-lt"/>
              <a:buAutoNum type="romanUcPeriod" startAt="3"/>
              <a:tabLst>
                <a:tab pos="0" algn="l"/>
              </a:tabLst>
            </a:pPr>
            <a:r>
              <a:rPr lang="pl-PL" sz="2000" b="1" dirty="0" smtClean="0">
                <a:solidFill>
                  <a:srgbClr val="000099"/>
                </a:solidFill>
                <a:latin typeface="Calibri" pitchFamily="34" charset="0"/>
              </a:rPr>
              <a:t>Rozwój infrastruktury na rzecz rozwoju gospodarczego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przygotowanie i uzbrojenie terenów pod działalność gospodarczą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uporządkowaniem i przygotowaniem terenów w celu </a:t>
            </a:r>
            <a:br>
              <a:rPr lang="pl-PL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nadania im nowych funkcji gospodarczych 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tworzenie i rozwój infrastruktury biznesowej </a:t>
            </a:r>
            <a:br>
              <a:rPr lang="pl-PL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typu centra biznesowe, centra demonstracyjne, </a:t>
            </a:r>
            <a:br>
              <a:rPr lang="pl-PL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biura typu </a:t>
            </a:r>
            <a:r>
              <a:rPr lang="pl-PL" i="1" dirty="0" err="1" smtClean="0">
                <a:solidFill>
                  <a:srgbClr val="000099"/>
                </a:solidFill>
                <a:latin typeface="Calibri" pitchFamily="34" charset="0"/>
              </a:rPr>
              <a:t>co-working</a:t>
            </a:r>
            <a:r>
              <a:rPr lang="pl-PL" i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pl-PL" i="1" dirty="0" err="1" smtClean="0">
                <a:solidFill>
                  <a:srgbClr val="000099"/>
                </a:solidFill>
                <a:latin typeface="Calibri" pitchFamily="34" charset="0"/>
              </a:rPr>
              <a:t>space</a:t>
            </a: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pl-PL" i="1" dirty="0" err="1" smtClean="0">
                <a:solidFill>
                  <a:srgbClr val="000099"/>
                </a:solidFill>
                <a:latin typeface="Calibri" pitchFamily="34" charset="0"/>
              </a:rPr>
              <a:t>fab</a:t>
            </a:r>
            <a:r>
              <a:rPr lang="pl-PL" i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pl-PL" i="1" dirty="0" err="1" smtClean="0">
                <a:solidFill>
                  <a:srgbClr val="000099"/>
                </a:solidFill>
                <a:latin typeface="Calibri" pitchFamily="34" charset="0"/>
              </a:rPr>
              <a:t>labs</a:t>
            </a: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br>
              <a:rPr lang="pl-PL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czy też </a:t>
            </a:r>
            <a:r>
              <a:rPr lang="pl-PL" i="1" dirty="0" err="1" smtClean="0">
                <a:solidFill>
                  <a:srgbClr val="000099"/>
                </a:solidFill>
                <a:latin typeface="Calibri" pitchFamily="34" charset="0"/>
              </a:rPr>
              <a:t>living</a:t>
            </a:r>
            <a:r>
              <a:rPr lang="pl-PL" i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pl-PL" i="1" dirty="0" err="1" smtClean="0">
                <a:solidFill>
                  <a:srgbClr val="000099"/>
                </a:solidFill>
                <a:latin typeface="Calibri" pitchFamily="34" charset="0"/>
              </a:rPr>
              <a:t>labs</a:t>
            </a:r>
            <a:endParaRPr lang="pl-PL" i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476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endParaRPr lang="pl-PL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0975" eaLnBrk="0" hangingPunct="0">
              <a:lnSpc>
                <a:spcPct val="80000"/>
              </a:lnSpc>
              <a:spcBef>
                <a:spcPct val="20000"/>
              </a:spcBef>
              <a:buSzPct val="150000"/>
              <a:tabLst>
                <a:tab pos="0" algn="l"/>
              </a:tabLst>
            </a:pPr>
            <a:endParaRPr lang="pl-PL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0975" eaLnBrk="0" hangingPunct="0">
              <a:lnSpc>
                <a:spcPct val="80000"/>
              </a:lnSpc>
              <a:spcBef>
                <a:spcPct val="20000"/>
              </a:spcBef>
              <a:buSzPct val="150000"/>
              <a:tabLst>
                <a:tab pos="0" algn="l"/>
              </a:tabLst>
            </a:pP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pl-PL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22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endParaRPr lang="pl-PL" sz="2400" dirty="0">
              <a:latin typeface="Calibri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210425" y="110490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Typy projektów</a:t>
            </a:r>
            <a:endParaRPr lang="pl-PL" b="1" dirty="0"/>
          </a:p>
        </p:txBody>
      </p:sp>
      <p:pic>
        <p:nvPicPr>
          <p:cNvPr id="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5543550" y="1752600"/>
            <a:ext cx="523875" cy="542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i="1" dirty="0" smtClean="0"/>
              <a:t>IF</a:t>
            </a:r>
            <a:endParaRPr lang="pl-PL" sz="2000" b="1" i="1" dirty="0"/>
          </a:p>
        </p:txBody>
      </p:sp>
    </p:spTree>
    <p:extLst>
      <p:ext uri="{BB962C8B-B14F-4D97-AF65-F5344CB8AC3E}">
        <p14:creationId xmlns:p14="http://schemas.microsoft.com/office/powerpoint/2010/main" val="84380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571499" y="3581400"/>
            <a:ext cx="7829551" cy="6953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II.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71499" y="4343400"/>
            <a:ext cx="7839075" cy="14192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III.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561974" y="2809874"/>
            <a:ext cx="7820025" cy="7048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I.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600075" y="1228724"/>
            <a:ext cx="786606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endParaRPr lang="pl-PL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200" b="1" dirty="0" smtClean="0">
                <a:solidFill>
                  <a:srgbClr val="000099"/>
                </a:solidFill>
                <a:latin typeface="Calibri" pitchFamily="34" charset="0"/>
              </a:rPr>
              <a:t>Wsparcie rozwoju przedsiębiorczości</a:t>
            </a: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000" i="1" dirty="0" smtClean="0">
                <a:latin typeface="Calibri" pitchFamily="34" charset="0"/>
              </a:rPr>
              <a:t>(</a:t>
            </a:r>
            <a:r>
              <a:rPr lang="pl-PL" sz="2000" i="1" dirty="0" smtClean="0">
                <a:solidFill>
                  <a:srgbClr val="FF0000"/>
                </a:solidFill>
                <a:latin typeface="Calibri" pitchFamily="34" charset="0"/>
              </a:rPr>
              <a:t>60 678 318 €</a:t>
            </a:r>
            <a:r>
              <a:rPr lang="pl-PL" sz="2000" i="1" dirty="0" smtClean="0">
                <a:latin typeface="Calibri" pitchFamily="34" charset="0"/>
              </a:rPr>
              <a:t>)</a:t>
            </a:r>
            <a:endParaRPr lang="pl-PL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pl-PL" sz="22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990600" lvl="0" indent="-904875" eaLnBrk="0" hangingPunct="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tabLst>
                <a:tab pos="0" algn="l"/>
              </a:tabLst>
            </a:pPr>
            <a:r>
              <a:rPr lang="pl-PL" u="sng" dirty="0" smtClean="0">
                <a:latin typeface="Calibri" pitchFamily="34" charset="0"/>
              </a:rPr>
              <a:t>Typ beneficjenta: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/>
              <a:t>podmiot wdrażający instrument finansowy 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/>
              <a:t>instytucje otoczenia biznesu 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instytucje otoczenia biznesu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jednostki samorządu terytorialnego, ich związki i stowarzyszenia oraz samorządowe jednostki organizacyjne  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partner prywatny we współpracy z podmiotem publicznym w przypadku projektu realizowanego w formule partnerstwa publiczno-prywatnego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u="sng" dirty="0" smtClean="0">
                <a:latin typeface="Calibri" pitchFamily="34" charset="0"/>
              </a:rPr>
              <a:t>Odbiorcy wsparcia: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rgbClr val="00B0F0"/>
                </a:solidFill>
                <a:latin typeface="Calibri" pitchFamily="34" charset="0"/>
              </a:rPr>
              <a:t>mikroprzedsiębiorstwa</a:t>
            </a:r>
            <a:r>
              <a:rPr lang="pl-PL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pl-PL" b="1" dirty="0" smtClean="0">
                <a:latin typeface="Calibri" pitchFamily="34" charset="0"/>
              </a:rPr>
              <a:t>[I], </a:t>
            </a:r>
            <a:r>
              <a:rPr lang="pl-PL" b="1" dirty="0" smtClean="0">
                <a:solidFill>
                  <a:srgbClr val="00B0F0"/>
                </a:solidFill>
                <a:latin typeface="Calibri" pitchFamily="34" charset="0"/>
              </a:rPr>
              <a:t> przedsiębiorstwa – MŚP </a:t>
            </a:r>
            <a:r>
              <a:rPr lang="pl-PL" b="1" dirty="0" smtClean="0">
                <a:latin typeface="Calibri" pitchFamily="34" charset="0"/>
              </a:rPr>
              <a:t>[II i III]</a:t>
            </a: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endParaRPr lang="pl-PL" sz="2400" dirty="0">
              <a:latin typeface="Calibri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210425" y="110490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Dla kogo?</a:t>
            </a:r>
            <a:endParaRPr lang="pl-PL" b="1" dirty="0"/>
          </a:p>
        </p:txBody>
      </p:sp>
      <p:pic>
        <p:nvPicPr>
          <p:cNvPr id="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3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/>
          </p:cNvSpPr>
          <p:nvPr/>
        </p:nvSpPr>
        <p:spPr bwMode="auto">
          <a:xfrm>
            <a:off x="485775" y="1200149"/>
            <a:ext cx="854392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200" b="1" u="sng" dirty="0" smtClean="0">
                <a:solidFill>
                  <a:srgbClr val="000099"/>
                </a:solidFill>
                <a:latin typeface="Calibri" pitchFamily="34" charset="0"/>
              </a:rPr>
              <a:t>Opracowywanie i wdrażanie nowych modeli </a:t>
            </a:r>
            <a:br>
              <a:rPr lang="pl-PL" sz="2200" b="1" u="sng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sz="2200" b="1" u="sng" dirty="0" smtClean="0">
                <a:solidFill>
                  <a:srgbClr val="000099"/>
                </a:solidFill>
                <a:latin typeface="Calibri" pitchFamily="34" charset="0"/>
              </a:rPr>
              <a:t>biznesowych dla MŚP</a:t>
            </a:r>
            <a:r>
              <a:rPr lang="pl-PL" sz="22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pl-PL" sz="2000" i="1" dirty="0" smtClean="0">
                <a:latin typeface="Calibri" pitchFamily="34" charset="0"/>
              </a:rPr>
              <a:t>(</a:t>
            </a:r>
            <a:r>
              <a:rPr lang="pl-PL" sz="2000" i="1" dirty="0" smtClean="0">
                <a:solidFill>
                  <a:srgbClr val="FF0000"/>
                </a:solidFill>
                <a:latin typeface="Calibri" pitchFamily="34" charset="0"/>
              </a:rPr>
              <a:t>50 169 579 €</a:t>
            </a:r>
            <a:r>
              <a:rPr lang="pl-PL" sz="2000" i="1" dirty="0" smtClean="0">
                <a:latin typeface="Calibri" pitchFamily="34" charset="0"/>
              </a:rPr>
              <a:t>)</a:t>
            </a:r>
            <a:endParaRPr lang="pl-PL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14350" lvl="0" indent="-514350" eaLnBrk="0" hangingPunct="0">
              <a:lnSpc>
                <a:spcPct val="80000"/>
              </a:lnSpc>
              <a:spcBef>
                <a:spcPts val="1800"/>
              </a:spcBef>
              <a:buSzPct val="150000"/>
              <a:buFont typeface="+mj-lt"/>
              <a:buAutoNum type="romanUcPeriod"/>
              <a:tabLst>
                <a:tab pos="0" algn="l"/>
              </a:tabLst>
            </a:pPr>
            <a:r>
              <a:rPr lang="pl-PL" sz="2000" b="1" dirty="0" smtClean="0">
                <a:solidFill>
                  <a:srgbClr val="000099"/>
                </a:solidFill>
                <a:latin typeface="Calibri" pitchFamily="34" charset="0"/>
              </a:rPr>
              <a:t>Pożyczki dla MŚP na nowe modele biznesowe 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sz="1700" dirty="0" smtClean="0">
                <a:solidFill>
                  <a:srgbClr val="000099"/>
                </a:solidFill>
                <a:latin typeface="Calibri" pitchFamily="34" charset="0"/>
              </a:rPr>
              <a:t> wsparcie dłużne w zakresie wsparcia procesów umiędzynarodowienia działalności przedsiębiorstw poprzez dostosowanie MŚP do wymagań i uwarunkowań rynków zagranicznych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pl-PL" sz="1700" dirty="0" smtClean="0">
                <a:solidFill>
                  <a:srgbClr val="000099"/>
                </a:solidFill>
                <a:latin typeface="Calibri" pitchFamily="34" charset="0"/>
              </a:rPr>
              <a:t> wsparcie dłużne w zakresie stosowania technologii informacyjno-komunikacyjnych dla rozwoju, dywersyfikacji lub poprawy efektywności działania przedsiębiorstwa</a:t>
            </a:r>
          </a:p>
          <a:p>
            <a:pPr marL="514350" lvl="0" indent="-514350" eaLnBrk="0" hangingPunct="0">
              <a:lnSpc>
                <a:spcPct val="80000"/>
              </a:lnSpc>
              <a:spcBef>
                <a:spcPct val="20000"/>
              </a:spcBef>
              <a:buSzPct val="150000"/>
              <a:buFont typeface="+mj-lt"/>
              <a:buAutoNum type="romanUcPeriod" startAt="2"/>
              <a:tabLst>
                <a:tab pos="0" algn="l"/>
              </a:tabLst>
            </a:pPr>
            <a:r>
              <a:rPr lang="pl-PL" sz="2000" b="1" dirty="0" smtClean="0">
                <a:solidFill>
                  <a:srgbClr val="000099"/>
                </a:solidFill>
                <a:latin typeface="Calibri" pitchFamily="34" charset="0"/>
              </a:rPr>
              <a:t>Wsparcie procesu umiędzynarodowienia przedsiębiorstw 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sz="1700" dirty="0" smtClean="0">
                <a:solidFill>
                  <a:srgbClr val="000099"/>
                </a:solidFill>
                <a:latin typeface="Calibri" pitchFamily="34" charset="0"/>
              </a:rPr>
              <a:t> usługi doradcze w zakresie podejmowania i rozwijania działalności eksportowej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sz="1700" dirty="0" smtClean="0">
                <a:solidFill>
                  <a:srgbClr val="000099"/>
                </a:solidFill>
                <a:latin typeface="Calibri" pitchFamily="34" charset="0"/>
              </a:rPr>
              <a:t> wsparcie dla centrów obsługi inwestorów i eksporterów (COIE) 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sz="1700" dirty="0" smtClean="0">
                <a:solidFill>
                  <a:srgbClr val="000099"/>
                </a:solidFill>
                <a:latin typeface="Calibri" pitchFamily="34" charset="0"/>
              </a:rPr>
              <a:t> przedsięwzięcia promujące postawy proeksportowe przedsiębiorstw i/lub zapewniające kompleksowe przygotowanie do rozpoczęcia (rozwijania) działalności na rynkach międzynarodowych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pl-PL" sz="1700" dirty="0" smtClean="0">
                <a:solidFill>
                  <a:srgbClr val="000099"/>
                </a:solidFill>
                <a:latin typeface="Calibri" pitchFamily="34" charset="0"/>
              </a:rPr>
              <a:t> udział przedsiębiorców w międzynarodowych targach i wystawach oraz w misjach gospodarczych związanych z targami i wystawami za granicą</a:t>
            </a:r>
            <a:endParaRPr lang="pl-PL" sz="17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14350" lvl="0" indent="-514350" eaLnBrk="0" hangingPunct="0">
              <a:lnSpc>
                <a:spcPct val="80000"/>
              </a:lnSpc>
              <a:spcBef>
                <a:spcPct val="20000"/>
              </a:spcBef>
              <a:buSzPct val="150000"/>
              <a:buFont typeface="+mj-lt"/>
              <a:buAutoNum type="romanUcPeriod" startAt="3"/>
              <a:tabLst>
                <a:tab pos="0" algn="l"/>
              </a:tabLst>
            </a:pPr>
            <a:r>
              <a:rPr lang="pl-PL" sz="2000" b="1" dirty="0" smtClean="0">
                <a:solidFill>
                  <a:srgbClr val="000099"/>
                </a:solidFill>
                <a:latin typeface="Calibri" pitchFamily="34" charset="0"/>
              </a:rPr>
              <a:t>Wsparcie procesu umiędzynarodowienia przedsiębiorstw akademickich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sz="1700" dirty="0" smtClean="0">
                <a:solidFill>
                  <a:srgbClr val="000099"/>
                </a:solidFill>
                <a:latin typeface="Calibri" pitchFamily="34" charset="0"/>
              </a:rPr>
              <a:t> usługi doradcze w zakresie podejmowania i rozwijania działalności eksportowej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sz="1700" dirty="0" smtClean="0">
                <a:solidFill>
                  <a:srgbClr val="000099"/>
                </a:solidFill>
                <a:latin typeface="Calibri" pitchFamily="34" charset="0"/>
              </a:rPr>
              <a:t> udział przedsiębiorców w międzynarodowych targach i wystawach oraz w misjach gospodarczych związanych z targami i wystawami za granicą</a:t>
            </a:r>
          </a:p>
          <a:p>
            <a:pPr marL="185738" indent="-476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endParaRPr lang="pl-PL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0975" eaLnBrk="0" hangingPunct="0">
              <a:lnSpc>
                <a:spcPct val="80000"/>
              </a:lnSpc>
              <a:spcBef>
                <a:spcPct val="20000"/>
              </a:spcBef>
              <a:buSzPct val="150000"/>
              <a:tabLst>
                <a:tab pos="0" algn="l"/>
              </a:tabLst>
            </a:pPr>
            <a:endParaRPr lang="pl-PL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0975" eaLnBrk="0" hangingPunct="0">
              <a:lnSpc>
                <a:spcPct val="80000"/>
              </a:lnSpc>
              <a:spcBef>
                <a:spcPct val="20000"/>
              </a:spcBef>
              <a:buSzPct val="150000"/>
              <a:tabLst>
                <a:tab pos="0" algn="l"/>
              </a:tabLst>
            </a:pP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pl-PL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22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endParaRPr lang="pl-PL" sz="2400" dirty="0">
              <a:latin typeface="Calibri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210425" y="110490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Typy projektów</a:t>
            </a:r>
            <a:endParaRPr lang="pl-PL" b="1" dirty="0"/>
          </a:p>
        </p:txBody>
      </p:sp>
      <p:pic>
        <p:nvPicPr>
          <p:cNvPr id="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5972175" y="1628775"/>
            <a:ext cx="523875" cy="542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i="1" dirty="0" smtClean="0"/>
              <a:t>IF</a:t>
            </a:r>
            <a:endParaRPr lang="pl-PL" sz="2000" b="1" i="1" dirty="0"/>
          </a:p>
        </p:txBody>
      </p:sp>
    </p:spTree>
    <p:extLst>
      <p:ext uri="{BB962C8B-B14F-4D97-AF65-F5344CB8AC3E}">
        <p14:creationId xmlns:p14="http://schemas.microsoft.com/office/powerpoint/2010/main" val="121275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571499" y="3009900"/>
            <a:ext cx="7829551" cy="13144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II.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71499" y="4391025"/>
            <a:ext cx="7839075" cy="1371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III.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561974" y="2247899"/>
            <a:ext cx="7820025" cy="7048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I.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600075" y="1200149"/>
            <a:ext cx="816292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200" b="1" dirty="0" smtClean="0">
                <a:solidFill>
                  <a:srgbClr val="000099"/>
                </a:solidFill>
                <a:latin typeface="Calibri" pitchFamily="34" charset="0"/>
              </a:rPr>
              <a:t>Opracowywanie i wdrażanie nowych modeli </a:t>
            </a:r>
            <a:br>
              <a:rPr lang="pl-PL" sz="2200" b="1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sz="2200" b="1" dirty="0" smtClean="0">
                <a:solidFill>
                  <a:srgbClr val="000099"/>
                </a:solidFill>
                <a:latin typeface="Calibri" pitchFamily="34" charset="0"/>
              </a:rPr>
              <a:t>biznesowych dla MŚP </a:t>
            </a:r>
            <a:r>
              <a:rPr lang="pl-PL" sz="2000" i="1" dirty="0" smtClean="0">
                <a:latin typeface="Calibri" pitchFamily="34" charset="0"/>
              </a:rPr>
              <a:t>(</a:t>
            </a:r>
            <a:r>
              <a:rPr lang="pl-PL" sz="2000" i="1" dirty="0" smtClean="0">
                <a:solidFill>
                  <a:srgbClr val="FF0000"/>
                </a:solidFill>
                <a:latin typeface="Calibri" pitchFamily="34" charset="0"/>
              </a:rPr>
              <a:t>50 169 579 €</a:t>
            </a:r>
            <a:r>
              <a:rPr lang="pl-PL" sz="2000" i="1" dirty="0" smtClean="0">
                <a:latin typeface="Calibri" pitchFamily="34" charset="0"/>
              </a:rPr>
              <a:t>)</a:t>
            </a:r>
            <a:endParaRPr lang="pl-PL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185738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tabLst>
                <a:tab pos="0" algn="l"/>
              </a:tabLst>
            </a:pP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pl-PL" u="sng" dirty="0" smtClean="0">
                <a:latin typeface="Calibri" pitchFamily="34" charset="0"/>
              </a:rPr>
              <a:t>Typ beneficjenta: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/>
              <a:t>podmiot wdrażający instrument finansowy 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/>
              <a:t>przedsiębiorstwa - MŚP 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/>
              <a:t>sieci przedsiębiorstw – MŚP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/>
              <a:t>instytucje otoczenia biznesu 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/>
              <a:t>jednostki samorządu terytorialnego, ich związki i stowarzyszenia oraz samorządowe jednostki organizacyjne 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przedsiębiorstwa odpryskowe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spółki celowe jednostek naukowych, </a:t>
            </a:r>
            <a:r>
              <a:rPr lang="pl-PL" u="sng" dirty="0" smtClean="0">
                <a:latin typeface="Calibri" pitchFamily="34" charset="0"/>
              </a:rPr>
              <a:t>pod warunkiem</a:t>
            </a:r>
            <a:r>
              <a:rPr lang="pl-PL" dirty="0" smtClean="0">
                <a:latin typeface="Calibri" pitchFamily="34" charset="0"/>
              </a:rPr>
              <a:t>, że podstawowym celem ich działania jest </a:t>
            </a:r>
            <a:r>
              <a:rPr lang="pl-PL" u="sng" dirty="0" smtClean="0">
                <a:latin typeface="Calibri" pitchFamily="34" charset="0"/>
              </a:rPr>
              <a:t>współpraca z przedsiębiorstwami z sektora prywatnego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instytucje otoczenia biznesu </a:t>
            </a: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180975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u="sng" dirty="0" smtClean="0">
              <a:latin typeface="Calibri" pitchFamily="34" charset="0"/>
            </a:endParaRPr>
          </a:p>
          <a:p>
            <a:pPr marL="180975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u="sng" dirty="0" smtClean="0">
                <a:latin typeface="Calibri" pitchFamily="34" charset="0"/>
              </a:rPr>
              <a:t>Odbiorcy wsparcia: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rgbClr val="00B0F0"/>
                </a:solidFill>
                <a:latin typeface="Calibri" pitchFamily="34" charset="0"/>
              </a:rPr>
              <a:t>przedsiębiorstwa – MŚP </a:t>
            </a:r>
            <a:r>
              <a:rPr lang="pl-PL" b="1" dirty="0" smtClean="0">
                <a:latin typeface="Calibri" pitchFamily="34" charset="0"/>
              </a:rPr>
              <a:t>[I </a:t>
            </a:r>
            <a:r>
              <a:rPr lang="pl-PL" b="1" dirty="0" err="1" smtClean="0">
                <a:latin typeface="Calibri" pitchFamily="34" charset="0"/>
              </a:rPr>
              <a:t>i</a:t>
            </a:r>
            <a:r>
              <a:rPr lang="pl-PL" b="1" dirty="0" smtClean="0">
                <a:latin typeface="Calibri" pitchFamily="34" charset="0"/>
              </a:rPr>
              <a:t> II],</a:t>
            </a:r>
            <a:r>
              <a:rPr lang="pl-PL" b="1" dirty="0" smtClean="0">
                <a:solidFill>
                  <a:srgbClr val="00B0F0"/>
                </a:solidFill>
                <a:latin typeface="Calibri" pitchFamily="34" charset="0"/>
              </a:rPr>
              <a:t> przedsiębiorstwa odpryskowe </a:t>
            </a:r>
            <a:r>
              <a:rPr lang="pl-PL" b="1" dirty="0" smtClean="0">
                <a:latin typeface="Calibri" pitchFamily="34" charset="0"/>
              </a:rPr>
              <a:t>[III]</a:t>
            </a: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endParaRPr lang="pl-PL" sz="2400" dirty="0">
              <a:latin typeface="Calibri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210425" y="110490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Dla kogo?</a:t>
            </a:r>
            <a:endParaRPr lang="pl-PL" b="1" dirty="0"/>
          </a:p>
        </p:txBody>
      </p:sp>
      <p:pic>
        <p:nvPicPr>
          <p:cNvPr id="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432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/>
          </p:cNvSpPr>
          <p:nvPr/>
        </p:nvSpPr>
        <p:spPr bwMode="auto">
          <a:xfrm>
            <a:off x="628650" y="1200149"/>
            <a:ext cx="790416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endParaRPr lang="pl-PL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200" b="1" u="sng" dirty="0" smtClean="0">
                <a:solidFill>
                  <a:srgbClr val="000099"/>
                </a:solidFill>
                <a:latin typeface="Calibri" pitchFamily="34" charset="0"/>
              </a:rPr>
              <a:t>Wspieranie tworzenia i rozszerzania zaawansowanych </a:t>
            </a:r>
            <a:br>
              <a:rPr lang="pl-PL" sz="2200" b="1" u="sng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sz="2200" b="1" u="sng" dirty="0" smtClean="0">
                <a:solidFill>
                  <a:srgbClr val="000099"/>
                </a:solidFill>
                <a:latin typeface="Calibri" pitchFamily="34" charset="0"/>
              </a:rPr>
              <a:t>zdolności w zakresie rozwoju produktów i usług</a:t>
            </a: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000" i="1" dirty="0" smtClean="0">
                <a:latin typeface="Calibri" pitchFamily="34" charset="0"/>
              </a:rPr>
              <a:t>(</a:t>
            </a:r>
            <a:r>
              <a:rPr lang="pl-PL" sz="2000" i="1" dirty="0" smtClean="0">
                <a:solidFill>
                  <a:srgbClr val="FF0000"/>
                </a:solidFill>
                <a:latin typeface="Calibri" pitchFamily="34" charset="0"/>
              </a:rPr>
              <a:t>164 561 343 €</a:t>
            </a:r>
            <a:r>
              <a:rPr lang="pl-PL" sz="2000" i="1" dirty="0" smtClean="0">
                <a:latin typeface="Calibri" pitchFamily="34" charset="0"/>
              </a:rPr>
              <a:t>)</a:t>
            </a:r>
            <a:endParaRPr lang="pl-PL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pl-PL" sz="20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8572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1900" dirty="0" smtClean="0">
                <a:solidFill>
                  <a:srgbClr val="000099"/>
                </a:solidFill>
                <a:latin typeface="Calibri" pitchFamily="34" charset="0"/>
              </a:rPr>
              <a:t>Projekt zakładający udostępnienie dla przedsiębiorstw wsparcia o charakterze dłużnym na:</a:t>
            </a:r>
          </a:p>
          <a:p>
            <a:pPr marL="266700" indent="-85725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sz="1900" dirty="0" smtClean="0">
                <a:solidFill>
                  <a:srgbClr val="000099"/>
                </a:solidFill>
                <a:latin typeface="Calibri" pitchFamily="34" charset="0"/>
              </a:rPr>
              <a:t> przedsięwzięcia zakładające wprowadzenie w przedsiębiorstwie innowacji produktowych, procesowych, organizacyjnych, marketingowych,</a:t>
            </a:r>
          </a:p>
          <a:p>
            <a:pPr marL="266700" indent="-85725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sz="1900" dirty="0" smtClean="0">
                <a:solidFill>
                  <a:srgbClr val="000099"/>
                </a:solidFill>
                <a:latin typeface="Calibri" pitchFamily="34" charset="0"/>
              </a:rPr>
              <a:t> wsparcie inwestycji w MŚP – projekty inwestycyjne poprawiające konkurencyjność przedsiębiorstw.</a:t>
            </a:r>
          </a:p>
          <a:p>
            <a:pPr marL="185738" indent="-4763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endParaRPr lang="pl-PL" sz="19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4763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endParaRPr lang="pl-PL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u="sng" dirty="0" smtClean="0">
                <a:latin typeface="Calibri" pitchFamily="34" charset="0"/>
              </a:rPr>
              <a:t>Typ beneficjenta:</a:t>
            </a: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podmiot wdrażający instrument finansowy </a:t>
            </a: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2200" dirty="0" smtClean="0">
              <a:latin typeface="Calibri" pitchFamily="34" charset="0"/>
            </a:endParaRPr>
          </a:p>
          <a:p>
            <a:pPr marL="361950" lvl="1" indent="-361950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u="sng" dirty="0" smtClean="0">
                <a:latin typeface="Calibri" pitchFamily="34" charset="0"/>
              </a:rPr>
              <a:t>Odbiorcy wsparcia: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rgbClr val="00B0F0"/>
                </a:solidFill>
                <a:latin typeface="Calibri" pitchFamily="34" charset="0"/>
              </a:rPr>
              <a:t>przedsiębiorstwa – MŚP </a:t>
            </a:r>
            <a:r>
              <a:rPr lang="pl-PL" sz="2200" dirty="0" smtClean="0">
                <a:latin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</a:rPr>
            </a:br>
            <a:endParaRPr lang="pl-PL" sz="1350" dirty="0">
              <a:latin typeface="Calibri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210425" y="110490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Typy projektów</a:t>
            </a:r>
            <a:endParaRPr lang="pl-PL" b="1" dirty="0"/>
          </a:p>
        </p:txBody>
      </p:sp>
      <p:pic>
        <p:nvPicPr>
          <p:cNvPr id="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086351" y="4191001"/>
            <a:ext cx="3798514" cy="23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6381750" y="2019300"/>
            <a:ext cx="523875" cy="542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i="1" dirty="0" smtClean="0"/>
              <a:t>IF</a:t>
            </a:r>
            <a:endParaRPr lang="pl-PL" sz="2000" b="1" i="1" dirty="0"/>
          </a:p>
        </p:txBody>
      </p:sp>
    </p:spTree>
    <p:extLst>
      <p:ext uri="{BB962C8B-B14F-4D97-AF65-F5344CB8AC3E}">
        <p14:creationId xmlns:p14="http://schemas.microsoft.com/office/powerpoint/2010/main" val="833093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/>
          </p:cNvSpPr>
          <p:nvPr/>
        </p:nvSpPr>
        <p:spPr bwMode="auto">
          <a:xfrm>
            <a:off x="666750" y="1247775"/>
            <a:ext cx="786606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i="1" dirty="0" smtClean="0">
                <a:solidFill>
                  <a:srgbClr val="000000"/>
                </a:solidFill>
              </a:rPr>
              <a:t>Kierunkowe zasady wyboru projektów: </a:t>
            </a:r>
          </a:p>
          <a:p>
            <a:endParaRPr lang="pl-PL" sz="20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cs typeface="Tahoma" pitchFamily="34" charset="0"/>
              </a:rPr>
              <a:t> tryb konkursowy</a:t>
            </a:r>
          </a:p>
          <a:p>
            <a:endParaRPr lang="pl-PL" sz="20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cs typeface="Tahoma" pitchFamily="34" charset="0"/>
              </a:rPr>
              <a:t> wsparcie przedsiębiorstw w zakresie tworzenia i rozwoju infrastruktury </a:t>
            </a:r>
            <a:r>
              <a:rPr lang="pl-PL" sz="2000" dirty="0" err="1" smtClean="0">
                <a:cs typeface="Tahoma" pitchFamily="34" charset="0"/>
              </a:rPr>
              <a:t>B+R</a:t>
            </a:r>
            <a:r>
              <a:rPr lang="pl-PL" sz="2000" dirty="0" smtClean="0">
                <a:cs typeface="Tahoma" pitchFamily="34" charset="0"/>
              </a:rPr>
              <a:t>, inwestycje w aparaturę, sprzęt i inne niezbędne wyposażenie, które służy tworzeniu innowacyjnych produktów i usług jest uwarunkowane od przedstawienia przez przedsiębiorstwo </a:t>
            </a:r>
            <a:r>
              <a:rPr lang="pl-PL" sz="2000" u="sng" dirty="0" smtClean="0">
                <a:cs typeface="Tahoma" pitchFamily="34" charset="0"/>
              </a:rPr>
              <a:t>planów dotyczących prac </a:t>
            </a:r>
            <a:r>
              <a:rPr lang="pl-PL" sz="2000" u="sng" dirty="0" err="1" smtClean="0">
                <a:cs typeface="Tahoma" pitchFamily="34" charset="0"/>
              </a:rPr>
              <a:t>B+R</a:t>
            </a:r>
            <a:endParaRPr lang="pl-PL" sz="2000" u="sng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2000" dirty="0" smtClean="0"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cs typeface="Tahoma" pitchFamily="34" charset="0"/>
              </a:rPr>
              <a:t> w przypadku projektów realizowanych przez duże przedsiębiorstwa preferowane będą projektu podejmowane wspólnie z MŚP lub przewidujące współpracę z MŚP, NGO, instytucjami badawczymi</a:t>
            </a:r>
          </a:p>
          <a:p>
            <a:pPr lvl="0">
              <a:lnSpc>
                <a:spcPct val="80000"/>
              </a:lnSpc>
              <a:spcBef>
                <a:spcPts val="1000"/>
              </a:spcBef>
              <a:tabLst>
                <a:tab pos="0" algn="l"/>
              </a:tabLst>
            </a:pPr>
            <a:endParaRPr lang="pl-PL" sz="2200" b="1" dirty="0" smtClean="0">
              <a:solidFill>
                <a:prstClr val="black"/>
              </a:solidFill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1350" dirty="0">
              <a:latin typeface="Calibri" pitchFamily="34" charset="0"/>
            </a:endParaRPr>
          </a:p>
        </p:txBody>
      </p:sp>
      <p:pic>
        <p:nvPicPr>
          <p:cNvPr id="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61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376128"/>
            <a:ext cx="7886700" cy="5060886"/>
          </a:xfrm>
        </p:spPr>
        <p:txBody>
          <a:bodyPr>
            <a:normAutofit fontScale="40000" lnSpcReduction="20000"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pl-PL" altLang="pl-PL" sz="6000" b="1" dirty="0" smtClean="0">
                <a:solidFill>
                  <a:srgbClr val="0070C0"/>
                </a:solidFill>
              </a:rPr>
              <a:t>OŚ PRIORYTETOWA 8</a:t>
            </a:r>
            <a:r>
              <a:rPr lang="pl-PL" altLang="pl-PL" sz="6000" b="1" i="1" dirty="0" smtClean="0">
                <a:solidFill>
                  <a:srgbClr val="0070C0"/>
                </a:solidFill>
              </a:rPr>
              <a:t> AKTYWNI NA RYNKU PRACY </a:t>
            </a:r>
            <a:r>
              <a:rPr lang="pl-PL" altLang="pl-PL" sz="6000" b="1" dirty="0" smtClean="0">
                <a:solidFill>
                  <a:srgbClr val="0070C0"/>
                </a:solidFill>
              </a:rPr>
              <a:t>– </a:t>
            </a:r>
            <a:r>
              <a:rPr lang="pl-PL" altLang="pl-PL" sz="6000" b="1" dirty="0" smtClean="0">
                <a:solidFill>
                  <a:srgbClr val="FF3300"/>
                </a:solidFill>
              </a:rPr>
              <a:t>EFS</a:t>
            </a: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r>
              <a:rPr lang="pl-PL" sz="4500" b="1" i="1" dirty="0" smtClean="0">
                <a:solidFill>
                  <a:schemeClr val="accent1"/>
                </a:solidFill>
              </a:rPr>
              <a:t>Cel tematyczny 8</a:t>
            </a:r>
            <a:r>
              <a:rPr lang="pl-PL" sz="4500" dirty="0" smtClean="0"/>
              <a:t> </a:t>
            </a:r>
            <a:r>
              <a:rPr lang="pl-PL" sz="4500" i="1" dirty="0" smtClean="0"/>
              <a:t>Promowanie trwałego i wysokiej jakości zatrudnienia oraz wsparcie mobilności pracowników</a:t>
            </a:r>
          </a:p>
          <a:p>
            <a:pPr marL="542925" indent="-542925">
              <a:defRPr/>
            </a:pPr>
            <a:endParaRPr lang="pl-PL" sz="2900" i="1" dirty="0" smtClean="0"/>
          </a:p>
          <a:p>
            <a:pPr marL="542925" indent="-542925">
              <a:defRPr/>
            </a:pPr>
            <a:r>
              <a:rPr lang="pl-PL" sz="4000" b="1" i="1" dirty="0" smtClean="0">
                <a:solidFill>
                  <a:schemeClr val="accent1"/>
                </a:solidFill>
              </a:rPr>
              <a:t>8i</a:t>
            </a:r>
            <a:r>
              <a:rPr lang="pl-PL" sz="4000" dirty="0" smtClean="0"/>
              <a:t>	</a:t>
            </a:r>
            <a:r>
              <a:rPr lang="pl-PL" sz="4000" i="1" dirty="0" smtClean="0"/>
              <a:t>Dostęp do zatrudnienia dla osób poszukujących pracy i osób biernych zawodowo, w tym długotrwale bezrobotnych oraz oddalonych od rynku pracy, także poprzez lokalne inicjatywy na rzecz zatrudnienia oraz wspieranie mobilności pracowników</a:t>
            </a:r>
          </a:p>
          <a:p>
            <a:pPr marL="542925" indent="-542925">
              <a:defRPr/>
            </a:pPr>
            <a:endParaRPr lang="pl-PL" sz="3400" i="1" dirty="0" smtClean="0"/>
          </a:p>
          <a:p>
            <a:pPr marL="542925" indent="-542925">
              <a:defRPr/>
            </a:pPr>
            <a:r>
              <a:rPr lang="pl-PL" sz="4000" b="1" i="1" dirty="0" smtClean="0">
                <a:solidFill>
                  <a:schemeClr val="accent1"/>
                </a:solidFill>
              </a:rPr>
              <a:t>8iii </a:t>
            </a:r>
            <a:r>
              <a:rPr lang="pl-PL" sz="4000" i="1" dirty="0" smtClean="0">
                <a:solidFill>
                  <a:schemeClr val="accent1"/>
                </a:solidFill>
              </a:rPr>
              <a:t>	</a:t>
            </a:r>
            <a:r>
              <a:rPr lang="pl-PL" sz="4000" i="1" dirty="0" smtClean="0"/>
              <a:t>Praca na własny rachunek, przedsiębiorczość i tworzenie przedsiębiorstw, w tym innowacyjnych mikro-, małych i średnich przedsiębiorstw</a:t>
            </a:r>
          </a:p>
          <a:p>
            <a:pPr marL="542925" indent="-542925">
              <a:defRPr/>
            </a:pPr>
            <a:endParaRPr lang="pl-PL" sz="3400" i="1" dirty="0" smtClean="0"/>
          </a:p>
          <a:p>
            <a:pPr marL="542925" indent="-542925">
              <a:defRPr/>
            </a:pPr>
            <a:r>
              <a:rPr lang="pl-PL" sz="4000" b="1" i="1" dirty="0" smtClean="0">
                <a:solidFill>
                  <a:schemeClr val="accent1"/>
                </a:solidFill>
              </a:rPr>
              <a:t>8iv	</a:t>
            </a:r>
            <a:r>
              <a:rPr lang="pl-PL" sz="4000" i="1" dirty="0" smtClean="0"/>
              <a:t>Równość mężczyzn i kobiet we wszystkich dziedzinach, w tym dostęp do zatrudnienia, rozwój kariery, godzenie życia zawodowego i prywatnego oraz promowanie równości wynagrodzeń za taką samą pracę</a:t>
            </a:r>
          </a:p>
          <a:p>
            <a:pPr marL="542925" indent="-542925">
              <a:defRPr/>
            </a:pPr>
            <a:endParaRPr lang="pl-PL" sz="3400" i="1" dirty="0" smtClean="0"/>
          </a:p>
          <a:p>
            <a:pPr marL="542925" indent="-542925">
              <a:defRPr/>
            </a:pPr>
            <a:r>
              <a:rPr lang="pl-PL" sz="4500" b="1" i="1" dirty="0" smtClean="0">
                <a:solidFill>
                  <a:schemeClr val="accent1"/>
                </a:solidFill>
              </a:rPr>
              <a:t>8v 	</a:t>
            </a:r>
            <a:r>
              <a:rPr lang="pl-PL" sz="4500" b="1" i="1" dirty="0" smtClean="0"/>
              <a:t>Przystosowanie pracowników, przedsiębiorstw i przedsiębiorców do zmian</a:t>
            </a:r>
          </a:p>
          <a:p>
            <a:pPr marL="542925" indent="-542925">
              <a:defRPr/>
            </a:pPr>
            <a:endParaRPr lang="pl-PL" sz="3400" i="1" dirty="0" smtClean="0"/>
          </a:p>
          <a:p>
            <a:pPr marL="542925" indent="-542925">
              <a:defRPr/>
            </a:pPr>
            <a:r>
              <a:rPr lang="pl-PL" sz="4000" b="1" i="1" dirty="0" smtClean="0">
                <a:solidFill>
                  <a:schemeClr val="accent1"/>
                </a:solidFill>
              </a:rPr>
              <a:t>8vi 	</a:t>
            </a:r>
            <a:r>
              <a:rPr lang="pl-PL" sz="4000" i="1" dirty="0" smtClean="0"/>
              <a:t>Aktywne i zdrowe starzenie się</a:t>
            </a: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348966"/>
            <a:ext cx="7886700" cy="4740685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pl-PL" sz="2600" b="1" i="1" dirty="0" smtClean="0">
                <a:solidFill>
                  <a:schemeClr val="accent1"/>
                </a:solidFill>
              </a:rPr>
              <a:t>Priorytet Inwestycyjny 8v</a:t>
            </a:r>
            <a:endParaRPr lang="pl-PL" altLang="pl-PL" sz="2600" b="1" dirty="0" smtClean="0"/>
          </a:p>
          <a:p>
            <a:pPr marL="1792288" indent="-1792288">
              <a:tabLst>
                <a:tab pos="1792288" algn="l"/>
              </a:tabLst>
              <a:defRPr/>
            </a:pPr>
            <a:endParaRPr lang="pl-PL" sz="1800" b="1" dirty="0" smtClean="0"/>
          </a:p>
          <a:p>
            <a:pPr marL="1792288" indent="-1792288">
              <a:tabLst>
                <a:tab pos="1792288" algn="l"/>
              </a:tabLst>
              <a:defRPr/>
            </a:pPr>
            <a:r>
              <a:rPr lang="pl-PL" sz="2200" b="1" dirty="0" smtClean="0"/>
              <a:t>Cel szczegółowy 1: </a:t>
            </a:r>
            <a:r>
              <a:rPr lang="pl-PL" sz="2200" b="1" i="1" dirty="0" smtClean="0"/>
              <a:t>Zapewnienie dostępu do usług rozwojowych dla MŚP </a:t>
            </a:r>
            <a:br>
              <a:rPr lang="pl-PL" sz="2200" b="1" i="1" dirty="0" smtClean="0"/>
            </a:br>
            <a:r>
              <a:rPr lang="pl-PL" sz="2200" b="1" i="1" dirty="0" smtClean="0"/>
              <a:t>i ich pracowników.</a:t>
            </a:r>
            <a:r>
              <a:rPr lang="pl-PL" sz="2200" b="1" dirty="0" smtClean="0"/>
              <a:t> </a:t>
            </a:r>
          </a:p>
          <a:p>
            <a:pPr marL="1792288" indent="-1792288">
              <a:tabLst>
                <a:tab pos="1792288" algn="l"/>
              </a:tabLst>
              <a:defRPr/>
            </a:pPr>
            <a:endParaRPr lang="pl-PL" sz="1900" b="1" dirty="0" smtClean="0"/>
          </a:p>
          <a:p>
            <a:pPr marL="1792288" indent="-1792288">
              <a:tabLst>
                <a:tab pos="1792288" algn="l"/>
              </a:tabLst>
              <a:defRPr/>
            </a:pPr>
            <a:r>
              <a:rPr lang="pl-PL" sz="1900" b="1" dirty="0" smtClean="0"/>
              <a:t>Cel szczegółowy 2: </a:t>
            </a:r>
            <a:r>
              <a:rPr lang="pl-PL" sz="1900" b="1" i="1" dirty="0" smtClean="0"/>
              <a:t>Poprawa sytuacji na rynku pracy osób zwolnionych w okresie nie dłuższym niż 6 </a:t>
            </a:r>
            <a:r>
              <a:rPr lang="pl-PL" sz="1900" b="1" i="1" dirty="0" err="1" smtClean="0"/>
              <a:t>m-cy</a:t>
            </a:r>
            <a:r>
              <a:rPr lang="pl-PL" sz="1900" b="1" i="1" dirty="0" smtClean="0"/>
              <a:t>, zagrożonych zwolnieniem lub przewidzianych do zwolnienia z przyczyn dotyczących zakładu pracy poprzez udział we wsparciu </a:t>
            </a:r>
            <a:r>
              <a:rPr lang="pl-PL" sz="1900" b="1" i="1" dirty="0" err="1" smtClean="0"/>
              <a:t>outplacementowym</a:t>
            </a:r>
            <a:r>
              <a:rPr lang="pl-PL" sz="1900" b="1" i="1" dirty="0" smtClean="0"/>
              <a:t>.</a:t>
            </a:r>
          </a:p>
          <a:p>
            <a:pPr marL="1792288" indent="-1792288">
              <a:tabLst>
                <a:tab pos="1792288" algn="l"/>
              </a:tabLst>
              <a:defRPr/>
            </a:pPr>
            <a:endParaRPr lang="pl-PL" sz="2000" b="1" i="1" dirty="0" smtClean="0"/>
          </a:p>
          <a:p>
            <a:pPr marL="1792288" indent="-1792288">
              <a:tabLst>
                <a:tab pos="1792288" algn="l"/>
              </a:tabLst>
              <a:defRPr/>
            </a:pPr>
            <a:endParaRPr lang="pl-PL" sz="2000" b="1" i="1" dirty="0" smtClean="0"/>
          </a:p>
          <a:p>
            <a:pPr marL="1792288" indent="-1792288">
              <a:tabLst>
                <a:tab pos="1792288" algn="l"/>
              </a:tabLst>
              <a:defRPr/>
            </a:pPr>
            <a:endParaRPr lang="pl-PL" sz="2000" b="1" i="1" dirty="0" smtClean="0"/>
          </a:p>
          <a:p>
            <a:pPr marL="1792288" indent="-1792288">
              <a:tabLst>
                <a:tab pos="1792288" algn="l"/>
              </a:tabLst>
              <a:defRPr/>
            </a:pPr>
            <a:endParaRPr lang="pl-PL" sz="2200" b="1" i="1" dirty="0" smtClean="0"/>
          </a:p>
          <a:p>
            <a:pPr marL="1792288" indent="-1792288">
              <a:tabLst>
                <a:tab pos="1792288" algn="l"/>
              </a:tabLst>
              <a:defRPr/>
            </a:pPr>
            <a:r>
              <a:rPr lang="pl-PL" altLang="pl-PL" sz="2200" b="1" dirty="0" smtClean="0"/>
              <a:t>Alokacja : </a:t>
            </a:r>
            <a:r>
              <a:rPr lang="pl-PL" altLang="pl-PL" sz="2200" b="1" dirty="0" smtClean="0">
                <a:solidFill>
                  <a:srgbClr val="FF0000"/>
                </a:solidFill>
              </a:rPr>
              <a:t>8 763 959,00 euro (EU)</a:t>
            </a:r>
          </a:p>
          <a:p>
            <a:pPr marL="1792288" indent="-1792288">
              <a:tabLst>
                <a:tab pos="1792288" algn="l"/>
              </a:tabLst>
              <a:defRPr/>
            </a:pPr>
            <a:endParaRPr lang="pl-PL" altLang="pl-PL" sz="1800" b="1" dirty="0" smtClean="0">
              <a:solidFill>
                <a:srgbClr val="FF0000"/>
              </a:solidFill>
            </a:endParaRPr>
          </a:p>
          <a:p>
            <a:pPr marL="1792288" indent="-1792288">
              <a:tabLst>
                <a:tab pos="1792288" algn="l"/>
              </a:tabLst>
              <a:defRPr/>
            </a:pPr>
            <a:r>
              <a:rPr lang="pl-PL" sz="1800" i="1" dirty="0" smtClean="0"/>
              <a:t> </a:t>
            </a:r>
            <a:endParaRPr lang="pl-PL" altLang="pl-PL" sz="1800" b="1" dirty="0" smtClean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pic>
        <p:nvPicPr>
          <p:cNvPr id="6" name="Picture 5" descr="ANd9GcRtRC_AOWX9T16HjhSz5XLcKiKw90mj3HfmEyXxl0ALvpM3bk4e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475" y="4049713"/>
            <a:ext cx="22447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6"/>
            <a:ext cx="7886700" cy="4899026"/>
          </a:xfrm>
        </p:spPr>
        <p:txBody>
          <a:bodyPr>
            <a:normAutofit lnSpcReduction="10000"/>
          </a:bodyPr>
          <a:lstStyle/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2200" b="1" dirty="0" smtClean="0">
              <a:solidFill>
                <a:srgbClr val="000099"/>
              </a:solidFill>
            </a:endParaRP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200" b="1" dirty="0" smtClean="0">
                <a:solidFill>
                  <a:srgbClr val="000099"/>
                </a:solidFill>
              </a:rPr>
              <a:t>Grupy docelowe:</a:t>
            </a:r>
          </a:p>
          <a:p>
            <a:pPr marL="185738" indent="-185738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</a:pPr>
            <a:r>
              <a:rPr lang="pl-PL" sz="2200" b="1" dirty="0" smtClean="0"/>
              <a:t>przedsiębiorstwa z sektora MŚP oraz ich pracownicy</a:t>
            </a:r>
            <a:r>
              <a:rPr lang="pl-PL" sz="2200" dirty="0" smtClean="0"/>
              <a:t>, </a:t>
            </a:r>
          </a:p>
          <a:p>
            <a:pPr marL="185738" indent="-185738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</a:pPr>
            <a:r>
              <a:rPr lang="pl-PL" sz="2200" dirty="0" smtClean="0"/>
              <a:t>osoby zwolnione w okresie nie dłuższym niż 6 miesięcy, przewidziane do zwolnienia lub zagrożone zwolnieniem z pracy z przyczyn dotyczących zakładu pracy.</a:t>
            </a:r>
          </a:p>
          <a:p>
            <a:endParaRPr lang="pl-PL" sz="2200" dirty="0" smtClean="0"/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pl-PL" sz="2200" b="1" dirty="0" smtClean="0">
                <a:solidFill>
                  <a:srgbClr val="000099"/>
                </a:solidFill>
              </a:rPr>
              <a:t>Wsparcie jest skoncentrowane w szczególności na: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tabLst>
                <a:tab pos="0" algn="l"/>
              </a:tabLst>
            </a:pPr>
            <a:r>
              <a:rPr lang="pl-PL" sz="2200" b="1" dirty="0" smtClean="0"/>
              <a:t>pracownikach powyżej 50 roku życia;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tabLst>
                <a:tab pos="0" algn="l"/>
              </a:tabLst>
            </a:pPr>
            <a:r>
              <a:rPr lang="pl-PL" sz="2200" b="1" dirty="0" smtClean="0"/>
              <a:t>pracownikach o niskich kwalifikacjach;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tabLst>
                <a:tab pos="0" algn="l"/>
              </a:tabLst>
            </a:pPr>
            <a:r>
              <a:rPr lang="pl-PL" sz="2200" b="1" dirty="0" smtClean="0"/>
              <a:t>przedsiębiorstwach wysokiego wzrostu;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tabLst>
                <a:tab pos="0" algn="l"/>
              </a:tabLst>
            </a:pPr>
            <a:r>
              <a:rPr lang="pl-PL" sz="2200" dirty="0" smtClean="0"/>
              <a:t>przedsiębiorcach, którzy uzyskali wsparcie w postaci analizy potrzeb rozwojowych lub planów rozwoju w ramach działania 2.2 PO WER.</a:t>
            </a:r>
          </a:p>
          <a:p>
            <a:endParaRPr lang="pl-PL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7200900" y="127635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Dla kogo?</a:t>
            </a:r>
            <a:endParaRPr lang="pl-PL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6"/>
            <a:ext cx="7886700" cy="521017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endParaRPr lang="pl-PL" sz="2200" b="1" dirty="0" smtClean="0"/>
          </a:p>
          <a:p>
            <a:pPr>
              <a:tabLst>
                <a:tab pos="85725" algn="l"/>
              </a:tabLst>
            </a:pPr>
            <a:r>
              <a:rPr lang="pl-PL" sz="2200" b="1" dirty="0" smtClean="0"/>
              <a:t>Wsparcie funkcjonowania systemu usług rozwojowych* </a:t>
            </a:r>
            <a:br>
              <a:rPr lang="pl-PL" sz="2200" b="1" dirty="0" smtClean="0"/>
            </a:br>
            <a:r>
              <a:rPr lang="pl-PL" sz="2200" b="1" dirty="0" smtClean="0"/>
              <a:t>dla MŚP, </a:t>
            </a:r>
            <a:r>
              <a:rPr lang="pl-PL" sz="2200" dirty="0" smtClean="0"/>
              <a:t>obejmujące m.in.</a:t>
            </a:r>
            <a:r>
              <a:rPr lang="pl-PL" sz="2200" b="1" dirty="0" smtClean="0"/>
              <a:t>:</a:t>
            </a:r>
          </a:p>
          <a:p>
            <a:pPr>
              <a:buFontTx/>
              <a:buChar char="-"/>
              <a:tabLst>
                <a:tab pos="85725" algn="l"/>
              </a:tabLst>
            </a:pPr>
            <a:r>
              <a:rPr lang="pl-PL" sz="2200" dirty="0" smtClean="0"/>
              <a:t> </a:t>
            </a:r>
            <a:r>
              <a:rPr lang="pl-PL" sz="2200" b="1" dirty="0" smtClean="0"/>
              <a:t>działania szkoleniowe, doradcze oraz studia podyplomowe</a:t>
            </a:r>
            <a:r>
              <a:rPr lang="pl-PL" sz="2200" dirty="0" smtClean="0"/>
              <a:t> zaprojektowane zgodnie z oczekiwaniami i zdiagnozowanymi potrzebami przedsiębiorstw ukierunkowane na wzmocnienie ich potencjału i konkurencyjności.</a:t>
            </a:r>
          </a:p>
          <a:p>
            <a:pPr>
              <a:buFontTx/>
              <a:buChar char="-"/>
              <a:tabLst>
                <a:tab pos="85725" algn="l"/>
              </a:tabLst>
            </a:pPr>
            <a:r>
              <a:rPr lang="pl-PL" sz="2200" dirty="0" smtClean="0"/>
              <a:t> </a:t>
            </a:r>
            <a:r>
              <a:rPr lang="pl-PL" sz="2200" b="1" dirty="0" smtClean="0"/>
              <a:t>wsparcie doradczo-szkoleniowe dla właścicieli i kadry zarządzającej przedsiębiorstw wspomagające proces zmiany, </a:t>
            </a:r>
            <a:br>
              <a:rPr lang="pl-PL" sz="2200" b="1" dirty="0" smtClean="0"/>
            </a:br>
            <a:r>
              <a:rPr lang="pl-PL" sz="2200" dirty="0" smtClean="0"/>
              <a:t>w tym przekształcenia profilu działalności przedsiębiorstwa, optymalizacji procesów zarządzania oraz budowania strategii rozwoju przedsiębiorstwa.</a:t>
            </a:r>
          </a:p>
          <a:p>
            <a:pPr algn="r"/>
            <a:endParaRPr lang="pl-PL" b="1" dirty="0" smtClean="0"/>
          </a:p>
          <a:p>
            <a:pPr algn="r"/>
            <a:r>
              <a:rPr lang="pl-PL" sz="2000" b="1" dirty="0" smtClean="0"/>
              <a:t>[w ramach Celu 1]</a:t>
            </a:r>
            <a:endParaRPr lang="pl-PL" sz="2000" b="1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7200900" y="121920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Na co?</a:t>
            </a:r>
            <a:endParaRPr lang="pl-PL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376128"/>
            <a:ext cx="7948612" cy="5060886"/>
          </a:xfrm>
        </p:spPr>
        <p:txBody>
          <a:bodyPr>
            <a:normAutofit fontScale="40000" lnSpcReduction="20000"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pl-PL" altLang="pl-PL" sz="6000" b="1" dirty="0" smtClean="0"/>
              <a:t>OŚ PRIORYTETOWA 1</a:t>
            </a:r>
            <a:r>
              <a:rPr lang="pl-PL" altLang="pl-PL" sz="6000" b="1" i="1" dirty="0" smtClean="0"/>
              <a:t> </a:t>
            </a:r>
            <a:r>
              <a:rPr lang="pl-PL" altLang="pl-PL" sz="6000" b="1" i="1" dirty="0" smtClean="0">
                <a:solidFill>
                  <a:srgbClr val="0070C0"/>
                </a:solidFill>
              </a:rPr>
              <a:t>WZMOCNIENIE KONKURENCYJNOŚCI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pl-PL" altLang="pl-PL" sz="6000" b="1" i="1" dirty="0" smtClean="0">
                <a:solidFill>
                  <a:srgbClr val="0070C0"/>
                </a:solidFill>
              </a:rPr>
              <a:t>I INNOWACYJNOŚCI GOSPODARKI </a:t>
            </a:r>
            <a:r>
              <a:rPr lang="pl-PL" altLang="pl-PL" sz="6000" b="1" i="1" dirty="0" smtClean="0">
                <a:solidFill>
                  <a:srgbClr val="0070C0"/>
                </a:solidFill>
              </a:rPr>
              <a:t>REGIONU - </a:t>
            </a:r>
            <a:r>
              <a:rPr lang="pl-PL" altLang="pl-PL" sz="6000" b="1" i="1" dirty="0" smtClean="0">
                <a:solidFill>
                  <a:srgbClr val="FF0000"/>
                </a:solidFill>
              </a:rPr>
              <a:t>EFRR</a:t>
            </a:r>
            <a:endParaRPr lang="pl-PL" altLang="pl-PL" sz="6000" b="1" dirty="0" smtClean="0">
              <a:solidFill>
                <a:srgbClr val="FF3300"/>
              </a:solidFill>
            </a:endParaRPr>
          </a:p>
          <a:p>
            <a:pPr marL="542925" indent="-542925">
              <a:defRPr/>
            </a:pPr>
            <a:r>
              <a:rPr lang="pl-PL" sz="4000" b="1" i="1" dirty="0" smtClean="0">
                <a:solidFill>
                  <a:schemeClr val="accent1"/>
                </a:solidFill>
              </a:rPr>
              <a:t>Alokacja: </a:t>
            </a:r>
            <a:r>
              <a:rPr lang="pl-PL" sz="4000" b="1" i="1" dirty="0" smtClean="0">
                <a:solidFill>
                  <a:srgbClr val="FF0000"/>
                </a:solidFill>
              </a:rPr>
              <a:t>429 623 387 € </a:t>
            </a:r>
            <a:r>
              <a:rPr lang="pl-PL" sz="4000" b="1" i="1" dirty="0" smtClean="0">
                <a:solidFill>
                  <a:schemeClr val="accent1"/>
                </a:solidFill>
              </a:rPr>
              <a:t>(22,7 % środków w Programie)</a:t>
            </a:r>
          </a:p>
          <a:p>
            <a:pPr marL="542925" indent="-542925">
              <a:spcBef>
                <a:spcPts val="2400"/>
              </a:spcBef>
              <a:defRPr/>
            </a:pPr>
            <a:r>
              <a:rPr lang="pl-PL" sz="5000" b="1" i="1" dirty="0" smtClean="0">
                <a:solidFill>
                  <a:schemeClr val="accent1"/>
                </a:solidFill>
              </a:rPr>
              <a:t>Cel tematyczny 1</a:t>
            </a:r>
            <a:r>
              <a:rPr lang="pl-PL" sz="5000" dirty="0" smtClean="0"/>
              <a:t> </a:t>
            </a:r>
            <a:r>
              <a:rPr lang="pl-PL" sz="5000" i="1" dirty="0" smtClean="0"/>
              <a:t>Wzmacnianie badań naukowych, rozwoju technologicznego i innowacji (</a:t>
            </a:r>
            <a:r>
              <a:rPr lang="pl-PL" sz="5000" i="1" dirty="0" smtClean="0">
                <a:solidFill>
                  <a:srgbClr val="FF0000"/>
                </a:solidFill>
              </a:rPr>
              <a:t>154 214 147 €</a:t>
            </a:r>
            <a:r>
              <a:rPr lang="pl-PL" sz="5000" i="1" dirty="0" smtClean="0"/>
              <a:t>)</a:t>
            </a:r>
          </a:p>
          <a:p>
            <a:pPr marL="542925" indent="-542925">
              <a:defRPr/>
            </a:pPr>
            <a:r>
              <a:rPr lang="pl-PL" sz="5000" b="1" i="1" dirty="0" smtClean="0">
                <a:solidFill>
                  <a:srgbClr val="4F81BD"/>
                </a:solidFill>
              </a:rPr>
              <a:t>Cel tematyczny 3</a:t>
            </a:r>
            <a:r>
              <a:rPr lang="pl-PL" sz="5000" dirty="0" smtClean="0">
                <a:solidFill>
                  <a:prstClr val="black"/>
                </a:solidFill>
              </a:rPr>
              <a:t> </a:t>
            </a:r>
            <a:r>
              <a:rPr lang="pl-PL" sz="5000" i="1" dirty="0" smtClean="0">
                <a:solidFill>
                  <a:prstClr val="black"/>
                </a:solidFill>
              </a:rPr>
              <a:t>Wzmacnianie konkurencyjności MŚP (</a:t>
            </a:r>
            <a:r>
              <a:rPr lang="pl-PL" sz="5000" i="1" dirty="0" smtClean="0">
                <a:solidFill>
                  <a:srgbClr val="FF0000"/>
                </a:solidFill>
              </a:rPr>
              <a:t>275 409 240 €</a:t>
            </a:r>
            <a:r>
              <a:rPr lang="pl-PL" sz="5000" i="1" dirty="0" smtClean="0">
                <a:solidFill>
                  <a:prstClr val="black"/>
                </a:solidFill>
              </a:rPr>
              <a:t>)</a:t>
            </a:r>
            <a:endParaRPr lang="pl-PL" sz="3400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sz="4500" i="1" dirty="0" smtClean="0"/>
          </a:p>
          <a:p>
            <a:pPr marL="542925" indent="-542925">
              <a:defRPr/>
            </a:pPr>
            <a:endParaRPr lang="pl-PL" sz="4500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sz="4500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sz="4500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r>
              <a:rPr lang="pl-PL" sz="4500" b="1" i="1" dirty="0" smtClean="0">
                <a:solidFill>
                  <a:schemeClr val="accent1"/>
                </a:solidFill>
              </a:rPr>
              <a:t>Cele szczegółowe Osi: </a:t>
            </a:r>
          </a:p>
          <a:p>
            <a:pPr marL="542925" indent="-542925">
              <a:defRPr/>
            </a:pPr>
            <a:r>
              <a:rPr lang="pl-PL" sz="4000" i="1" dirty="0" smtClean="0"/>
              <a:t>Cel szczegółowy 1: Zwiększone urynkowienie działalności badawczo-rozwojowej</a:t>
            </a:r>
          </a:p>
          <a:p>
            <a:pPr marL="542925" indent="-542925">
              <a:defRPr/>
            </a:pPr>
            <a:r>
              <a:rPr lang="pl-PL" sz="4000" i="1" dirty="0" smtClean="0"/>
              <a:t>Cel szczegółowy 2: Zwiększona aktywność badawczo-rozwojowa przedsiębiorstw</a:t>
            </a:r>
          </a:p>
          <a:p>
            <a:pPr marL="542925" indent="-542925">
              <a:defRPr/>
            </a:pPr>
            <a:r>
              <a:rPr lang="pl-PL" sz="4000" i="1" dirty="0" smtClean="0"/>
              <a:t>Cel szczegółowy 3: Lepsze warunki do rozwoju MŚP</a:t>
            </a:r>
          </a:p>
          <a:p>
            <a:pPr marL="542925" indent="-542925">
              <a:defRPr/>
            </a:pPr>
            <a:r>
              <a:rPr lang="pl-PL" sz="4000" i="1" dirty="0" smtClean="0"/>
              <a:t>Cel szczegółowy 4: Zwiększony poziom handlu zagranicznego sektora MŚP</a:t>
            </a:r>
          </a:p>
          <a:p>
            <a:pPr marL="542925" indent="-542925">
              <a:defRPr/>
            </a:pPr>
            <a:r>
              <a:rPr lang="pl-PL" sz="4000" i="1" dirty="0" smtClean="0"/>
              <a:t>Cel szczegółowy 5: Zwiększone zastosowanie innowacji w przedsiębiorstwach sektora MŚP</a:t>
            </a: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7115175" y="177165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Cele</a:t>
            </a:r>
            <a:endParaRPr lang="pl-PL" b="1" dirty="0"/>
          </a:p>
        </p:txBody>
      </p:sp>
      <p:sp>
        <p:nvSpPr>
          <p:cNvPr id="7" name="Strzałka w dół 6"/>
          <p:cNvSpPr/>
          <p:nvPr/>
        </p:nvSpPr>
        <p:spPr>
          <a:xfrm>
            <a:off x="3314700" y="3571874"/>
            <a:ext cx="723900" cy="847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4229100" y="3562349"/>
            <a:ext cx="723900" cy="847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2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5"/>
            <a:ext cx="7886700" cy="5257799"/>
          </a:xfrm>
        </p:spPr>
        <p:txBody>
          <a:bodyPr>
            <a:normAutofit/>
          </a:bodyPr>
          <a:lstStyle/>
          <a:p>
            <a:r>
              <a:rPr lang="pl-PL" sz="2200" b="1" dirty="0" smtClean="0"/>
              <a:t>*</a:t>
            </a:r>
            <a:r>
              <a:rPr lang="pl-PL" sz="2200" b="1" u="sng" dirty="0" smtClean="0"/>
              <a:t>usługa rozwojowa </a:t>
            </a:r>
            <a:r>
              <a:rPr lang="pl-PL" sz="2200" dirty="0" smtClean="0"/>
              <a:t>– usługa w zakresie pozaszkolnych form edukacji, usługa wspomagająca edukację lub usługa doradztwa związanego z zarządzaniem zgodnie z przepisami w zakresie klasyfikacji wyrobów i usług, które pozwalają na rozwój przedsiębiorcom i ich pracownikom lub mają na celu nabycie, utrzymanie lub wzrost wiedzy, umiejętności lub kompetencji społecznych pracowników przedsiębiorców (np. pojedyncza usługa doradcza lub szkoleniowa).</a:t>
            </a:r>
          </a:p>
          <a:p>
            <a:endParaRPr lang="pl-PL" sz="2000" dirty="0" smtClean="0"/>
          </a:p>
          <a:p>
            <a:r>
              <a:rPr lang="pl-PL" sz="2000" b="1" dirty="0" smtClean="0"/>
              <a:t>Rodzaje usług rozwojowych:</a:t>
            </a:r>
          </a:p>
          <a:p>
            <a:pPr lvl="0">
              <a:buFont typeface="Arial" pitchFamily="34" charset="0"/>
              <a:buChar char="•"/>
            </a:pPr>
            <a:r>
              <a:rPr lang="pl-PL" sz="2000" dirty="0" smtClean="0"/>
              <a:t> Usługa szkoleniowa;</a:t>
            </a:r>
          </a:p>
          <a:p>
            <a:pPr lvl="0">
              <a:buFont typeface="Arial" pitchFamily="34" charset="0"/>
              <a:buChar char="•"/>
            </a:pPr>
            <a:r>
              <a:rPr lang="pl-PL" sz="2000" dirty="0" smtClean="0"/>
              <a:t> Usługa rozwojowa o charakterze zawodowym;</a:t>
            </a:r>
          </a:p>
          <a:p>
            <a:pPr lvl="0">
              <a:buFont typeface="Arial" pitchFamily="34" charset="0"/>
              <a:buChar char="•"/>
            </a:pPr>
            <a:r>
              <a:rPr lang="pl-PL" sz="2000" dirty="0" smtClean="0"/>
              <a:t> Inne usługi rozwojowe;</a:t>
            </a:r>
          </a:p>
          <a:p>
            <a:pPr lvl="0">
              <a:buFont typeface="Arial" pitchFamily="34" charset="0"/>
              <a:buChar char="•"/>
            </a:pPr>
            <a:r>
              <a:rPr lang="pl-PL" sz="2000" dirty="0" smtClean="0"/>
              <a:t> Usługa </a:t>
            </a:r>
            <a:r>
              <a:rPr lang="pl-PL" sz="2000" dirty="0" err="1" smtClean="0"/>
              <a:t>e-learningowa</a:t>
            </a:r>
            <a:r>
              <a:rPr lang="pl-PL" sz="2000" dirty="0" smtClean="0"/>
              <a:t>; </a:t>
            </a:r>
          </a:p>
          <a:p>
            <a:endParaRPr lang="pl-PL" sz="2000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5"/>
            <a:ext cx="7886700" cy="5314949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pl-PL" sz="2600" b="1" dirty="0" smtClean="0"/>
              <a:t>Wsparcie w zakresie przygotowania i realizacji programów typu </a:t>
            </a:r>
            <a:r>
              <a:rPr lang="pl-PL" sz="2600" b="1" dirty="0" err="1" smtClean="0"/>
              <a:t>outplacement</a:t>
            </a:r>
            <a:r>
              <a:rPr lang="pl-PL" sz="2600" dirty="0" smtClean="0"/>
              <a:t>, obejmujących w szczególności: 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pl-PL" dirty="0" smtClean="0"/>
              <a:t>doradztwo zawodowe połączone z przygotowaniem Indywidualnego Planu Działania jako obowiązkowy element wsparcia, 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pl-PL" dirty="0" smtClean="0"/>
              <a:t>poradnictwo psychologiczne,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pl-PL" dirty="0" smtClean="0"/>
              <a:t>pośrednictwo pracy, 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pl-PL" dirty="0" smtClean="0"/>
              <a:t>szkolenia, kursy, studia podyplomowe,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pl-PL" dirty="0" smtClean="0"/>
              <a:t>staże i praktyki zawodowe przygotowujące do podjęcia pracy w nowym zawodzie,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pl-PL" dirty="0" smtClean="0"/>
              <a:t>subsydiowanie zatrudnienia, 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pl-PL" dirty="0" smtClean="0"/>
              <a:t>dodatek relokacyjny, 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pl-PL" dirty="0" smtClean="0">
                <a:solidFill>
                  <a:srgbClr val="0070C0"/>
                </a:solidFill>
              </a:rPr>
              <a:t>bezzwrotne wsparcie finansowe dla osób planujących rozpocząć działalność gospodarczą, połączone ze wsparciem doradczo-szkoleniowym</a:t>
            </a:r>
            <a:r>
              <a:rPr lang="pl-PL" dirty="0" smtClean="0"/>
              <a:t>, 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pl-PL" dirty="0" smtClean="0"/>
              <a:t>wsparcie pomostowe.</a:t>
            </a:r>
          </a:p>
          <a:p>
            <a:pPr algn="r"/>
            <a:endParaRPr lang="pl-PL" b="1" dirty="0" smtClean="0"/>
          </a:p>
          <a:p>
            <a:pPr algn="r"/>
            <a:r>
              <a:rPr lang="pl-PL" b="1" dirty="0" smtClean="0"/>
              <a:t>[w ramach Celu 2]</a:t>
            </a:r>
            <a:endParaRPr lang="pl-PL" b="1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814388" y="1200151"/>
            <a:ext cx="7886700" cy="4899026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pl-PL" b="1" u="sng" dirty="0" smtClean="0">
                <a:solidFill>
                  <a:srgbClr val="000099"/>
                </a:solidFill>
              </a:rPr>
              <a:t>Podmiotowy System Finansowania (PSF) </a:t>
            </a: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pl-PL" b="1" u="sng" dirty="0" smtClean="0">
                <a:solidFill>
                  <a:srgbClr val="000099"/>
                </a:solidFill>
              </a:rPr>
              <a:t>usług rozwojowych:</a:t>
            </a:r>
          </a:p>
          <a:p>
            <a:r>
              <a:rPr lang="pl-PL" sz="2000" dirty="0" smtClean="0"/>
              <a:t>– system dystrybucji środków przeznaczonych na wspieranie rozwoju przedsiębiorców i pracowników oparty na </a:t>
            </a:r>
            <a:r>
              <a:rPr lang="pl-PL" sz="2000" b="1" dirty="0" smtClean="0">
                <a:solidFill>
                  <a:srgbClr val="0070C0"/>
                </a:solidFill>
              </a:rPr>
              <a:t>podejściu popytowym</a:t>
            </a:r>
            <a:r>
              <a:rPr lang="pl-PL" sz="2000" dirty="0" smtClean="0"/>
              <a:t> wdrażany w ramach RPO</a:t>
            </a:r>
            <a:endParaRPr lang="pl-PL" sz="2000" dirty="0" smtClean="0">
              <a:solidFill>
                <a:srgbClr val="000099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1547813" y="3427413"/>
            <a:ext cx="1655762" cy="1131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Instytucja szkoleniowa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457825" y="3427413"/>
            <a:ext cx="1692275" cy="1131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Przedsiębiorca</a:t>
            </a:r>
          </a:p>
        </p:txBody>
      </p: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1408113" y="2944813"/>
            <a:ext cx="2487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u="sng" dirty="0"/>
              <a:t>System podażowy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3749675" y="3590925"/>
            <a:ext cx="1195388" cy="860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Oferta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5502275" y="5191125"/>
            <a:ext cx="1657350" cy="11303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Instytucja szkoleniowa</a:t>
            </a:r>
          </a:p>
        </p:txBody>
      </p:sp>
      <p:sp>
        <p:nvSpPr>
          <p:cNvPr id="11" name="Strzałka w prawo 10"/>
          <p:cNvSpPr/>
          <p:nvPr/>
        </p:nvSpPr>
        <p:spPr>
          <a:xfrm>
            <a:off x="3659188" y="5283200"/>
            <a:ext cx="1357312" cy="9239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Potrzeba</a:t>
            </a:r>
          </a:p>
        </p:txBody>
      </p:sp>
      <p:sp>
        <p:nvSpPr>
          <p:cNvPr id="12" name="pole tekstowe 10"/>
          <p:cNvSpPr txBox="1">
            <a:spLocks noChangeArrowheads="1"/>
          </p:cNvSpPr>
          <p:nvPr/>
        </p:nvSpPr>
        <p:spPr bwMode="auto">
          <a:xfrm>
            <a:off x="1373188" y="4745038"/>
            <a:ext cx="2468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b="1" u="sng" dirty="0">
                <a:solidFill>
                  <a:srgbClr val="0070C0"/>
                </a:solidFill>
              </a:rPr>
              <a:t>System popytowy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1604963" y="5181600"/>
            <a:ext cx="1657350" cy="11318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Przedsiębiorca</a:t>
            </a:r>
          </a:p>
        </p:txBody>
      </p:sp>
      <p:sp>
        <p:nvSpPr>
          <p:cNvPr id="13" name="Elipsa 12"/>
          <p:cNvSpPr/>
          <p:nvPr/>
        </p:nvSpPr>
        <p:spPr>
          <a:xfrm>
            <a:off x="7200900" y="1114425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 smtClean="0"/>
              <a:t>Jak i gdzie?</a:t>
            </a:r>
            <a:endParaRPr lang="pl-PL" sz="17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6"/>
            <a:ext cx="7886700" cy="4899026"/>
          </a:xfrm>
        </p:spPr>
        <p:txBody>
          <a:bodyPr/>
          <a:lstStyle/>
          <a:p>
            <a:r>
              <a:rPr lang="pl-PL" b="1" u="sng" dirty="0" smtClean="0">
                <a:solidFill>
                  <a:srgbClr val="000099"/>
                </a:solidFill>
              </a:rPr>
              <a:t>Podmiotowy System Finansowania (PSF):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511175" y="3086100"/>
            <a:ext cx="1284288" cy="1293813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IZ RPO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779838" y="3086100"/>
            <a:ext cx="1436687" cy="12938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Operator /</a:t>
            </a:r>
          </a:p>
          <a:p>
            <a:pPr algn="ctr">
              <a:defRPr/>
            </a:pPr>
            <a:r>
              <a:rPr lang="pl-PL" dirty="0"/>
              <a:t>Beneficjent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6072188" y="2319338"/>
            <a:ext cx="9144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MŚP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6072188" y="3465513"/>
            <a:ext cx="9144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MŚP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6072188" y="4610100"/>
            <a:ext cx="9144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MŚP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7880350" y="2293938"/>
            <a:ext cx="914400" cy="34067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RUR</a:t>
            </a:r>
          </a:p>
        </p:txBody>
      </p:sp>
      <p:sp>
        <p:nvSpPr>
          <p:cNvPr id="12" name="Strzałka w prawo 11"/>
          <p:cNvSpPr/>
          <p:nvPr/>
        </p:nvSpPr>
        <p:spPr>
          <a:xfrm>
            <a:off x="2051050" y="3086100"/>
            <a:ext cx="1581150" cy="132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Wybór Operatora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5294313" y="4251325"/>
            <a:ext cx="585787" cy="815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5294313" y="3922713"/>
            <a:ext cx="5857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5364163" y="2855913"/>
            <a:ext cx="515937" cy="708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359"/>
          <p:cNvSpPr txBox="1">
            <a:spLocks noChangeArrowheads="1"/>
          </p:cNvSpPr>
          <p:nvPr/>
        </p:nvSpPr>
        <p:spPr bwMode="auto">
          <a:xfrm>
            <a:off x="2068513" y="4691063"/>
            <a:ext cx="1749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 dirty="0"/>
              <a:t>Umowa o dofinansowanie projektu</a:t>
            </a:r>
          </a:p>
        </p:txBody>
      </p:sp>
      <p:sp>
        <p:nvSpPr>
          <p:cNvPr id="17" name="pole tekstowe 33"/>
          <p:cNvSpPr txBox="1">
            <a:spLocks noChangeArrowheads="1"/>
          </p:cNvSpPr>
          <p:nvPr/>
        </p:nvSpPr>
        <p:spPr bwMode="auto">
          <a:xfrm>
            <a:off x="4881563" y="5183188"/>
            <a:ext cx="10810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 dirty="0"/>
              <a:t>Umowa wsparcia</a:t>
            </a: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7123113" y="2779713"/>
            <a:ext cx="5857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7085013" y="3913188"/>
            <a:ext cx="5857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7085013" y="5084763"/>
            <a:ext cx="5857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33"/>
          <p:cNvSpPr txBox="1">
            <a:spLocks noChangeArrowheads="1"/>
          </p:cNvSpPr>
          <p:nvPr/>
        </p:nvSpPr>
        <p:spPr bwMode="auto">
          <a:xfrm>
            <a:off x="6843713" y="5726113"/>
            <a:ext cx="1185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600" dirty="0" smtClean="0"/>
              <a:t>Usługa rozwojowa</a:t>
            </a:r>
            <a:endParaRPr lang="pl-PL" altLang="pl-PL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6"/>
            <a:ext cx="7886700" cy="4899026"/>
          </a:xfrm>
        </p:spPr>
        <p:txBody>
          <a:bodyPr anchor="t">
            <a:normAutofit fontScale="85000" lnSpcReduction="10000"/>
          </a:bodyPr>
          <a:lstStyle/>
          <a:p>
            <a:r>
              <a:rPr lang="pl-PL" sz="2800" b="1" u="sng" dirty="0" smtClean="0">
                <a:solidFill>
                  <a:srgbClr val="000099"/>
                </a:solidFill>
              </a:rPr>
              <a:t>Podmiotowy System Finansowania (PSF):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l-PL" dirty="0" smtClean="0">
                <a:solidFill>
                  <a:prstClr val="black"/>
                </a:solidFill>
              </a:rPr>
              <a:t> Gwarantuje przedsiębiorstwu możliwość dokonania samodzielnego wyboru usług rozwojowych w ramach oferty dostępnej w Rejestrze Usług Rozwojowych (</a:t>
            </a:r>
            <a:r>
              <a:rPr lang="pl-PL" b="1" dirty="0" smtClean="0">
                <a:solidFill>
                  <a:prstClr val="black"/>
                </a:solidFill>
              </a:rPr>
              <a:t>RUR</a:t>
            </a:r>
            <a:r>
              <a:rPr lang="pl-PL" dirty="0" smtClean="0">
                <a:solidFill>
                  <a:prstClr val="black"/>
                </a:solidFill>
              </a:rPr>
              <a:t>),  odpowiadających w największym stopniu na aktualne potrzeby przedsiębiorstwa;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l-PL" dirty="0" smtClean="0">
                <a:solidFill>
                  <a:prstClr val="black"/>
                </a:solidFill>
              </a:rPr>
              <a:t> Jest zintegrowany z RUR – wybór usług rozwojowych przez przedsiębiorcę jest możliwy wyłącznie za pośrednictwem RUR, po uzyskaniu indywidualnego numeru identyfikacyjnego (numer ID wsparcia);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l-PL" dirty="0" smtClean="0">
                <a:solidFill>
                  <a:prstClr val="black"/>
                </a:solidFill>
              </a:rPr>
              <a:t> W przypadku braku w ofercie RUR usługi odpowiadającej na potrzeby przedsiębiorcy (np. wąski zakres, specjalistyczny charakter usługi), przedsiębiorca ma możliwość generowania popytu na konkretną usługę poprzez zgłoszenie w RUR zapotrzebowania na jej realizację – „giełda usług”;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l-PL" dirty="0" smtClean="0">
                <a:solidFill>
                  <a:prstClr val="black"/>
                </a:solidFill>
              </a:rPr>
              <a:t> Brak </a:t>
            </a:r>
            <a:r>
              <a:rPr lang="pl-PL" altLang="pl-PL" dirty="0" smtClean="0"/>
              <a:t>ograniczeń geograficznych odnoszących się do podmiotów świadczących usługi rozwojowe – przedsiębiorca ma swobodę wyboru usług świadczonych na terenie całego kraju, niezależnie od obszaru realizacji projektu PSF;</a:t>
            </a: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6"/>
            <a:ext cx="7886700" cy="4899026"/>
          </a:xfrm>
        </p:spPr>
        <p:txBody>
          <a:bodyPr>
            <a:normAutofit/>
          </a:bodyPr>
          <a:lstStyle/>
          <a:p>
            <a:r>
              <a:rPr lang="pl-PL" b="1" u="sng" dirty="0" smtClean="0">
                <a:solidFill>
                  <a:srgbClr val="000099"/>
                </a:solidFill>
              </a:rPr>
              <a:t>Podmiotowy System Finansowania (PSF):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 Umowa wsparcia zawierana pomiędzy Operatorem (Beneficjentem) a przedsiębiorcą nie jest umową dotacyjną;</a:t>
            </a:r>
            <a:endParaRPr lang="pl-PL" sz="2000" dirty="0" smtClean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l-PL" sz="2000" dirty="0" smtClean="0"/>
              <a:t> Mechanizm finansowania zostanie oparty na refundacji kosztów usługi połączonej z promesą lub na systemie voucherów szkoleniowych</a:t>
            </a:r>
            <a:r>
              <a:rPr lang="pl-PL" sz="2000" dirty="0" smtClean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 Przedsiębiorca pokrywa koszty usługi rozwojowej co do zasady na poziomie </a:t>
            </a:r>
            <a:r>
              <a:rPr lang="pl-PL" sz="2000" b="1" dirty="0" smtClean="0">
                <a:solidFill>
                  <a:prstClr val="black"/>
                </a:solidFill>
              </a:rPr>
              <a:t>minimum 50% </a:t>
            </a:r>
            <a:r>
              <a:rPr lang="pl-PL" sz="2000" dirty="0" smtClean="0">
                <a:solidFill>
                  <a:prstClr val="black"/>
                </a:solidFill>
              </a:rPr>
              <a:t>wartości usługi. IZ RPO może określić wyższy poziom dofinansowania usługi rozwojowej – w szczególności w odniesieniu do branż, sektorów, typów działalności, wielkości przedsiębiorstwa, miejsca prowadzenia działalności gospodarczej, kategorii pracowników – których wsparcie jest szczególnie istotne z punktu widzenia realizacji celów polityki regionalnej;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 Poziom dofinansowania kosztów pojedynczej usługi rozwojowej nie może przekroczyć </a:t>
            </a:r>
            <a:r>
              <a:rPr lang="pl-PL" sz="2000" b="1" dirty="0" smtClean="0">
                <a:solidFill>
                  <a:prstClr val="black"/>
                </a:solidFill>
              </a:rPr>
              <a:t>maksymalnie 80% </a:t>
            </a:r>
            <a:r>
              <a:rPr lang="pl-PL" sz="2000" dirty="0" smtClean="0">
                <a:solidFill>
                  <a:prstClr val="black"/>
                </a:solidFill>
              </a:rPr>
              <a:t>kosztów tej usługi.</a:t>
            </a:r>
            <a:endParaRPr lang="pl-PL" sz="2000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5"/>
            <a:ext cx="7886700" cy="5162549"/>
          </a:xfrm>
        </p:spPr>
        <p:txBody>
          <a:bodyPr>
            <a:normAutofit/>
          </a:bodyPr>
          <a:lstStyle/>
          <a:p>
            <a:r>
              <a:rPr lang="pl-PL" b="1" u="sng" dirty="0" smtClean="0">
                <a:solidFill>
                  <a:srgbClr val="000099"/>
                </a:solidFill>
              </a:rPr>
              <a:t>Podmiotowy System Finansowania (PSF):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</a:rPr>
              <a:t> Poziom </a:t>
            </a:r>
            <a:r>
              <a:rPr lang="pl-PL" sz="2000" dirty="0" smtClean="0"/>
              <a:t>dofinansowania pojedynczej usługi rozwojowej dla jednego przedsiębiorcy lub pracownika wydelegowanego przez przedsiębiorcę </a:t>
            </a:r>
            <a:r>
              <a:rPr lang="pl-PL" sz="2000" b="1" dirty="0" smtClean="0"/>
              <a:t>nie przekracza kwoty 5 000,00 zł </a:t>
            </a:r>
            <a:r>
              <a:rPr lang="pl-PL" sz="2000" dirty="0" smtClean="0"/>
              <a:t>– bez względu na poziom dofinansowania kosztów usługi rozwojowej;</a:t>
            </a:r>
            <a:endParaRPr lang="pl-PL" sz="20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prstClr val="black"/>
                </a:solidFill>
              </a:rPr>
              <a:t> Pomoc de </a:t>
            </a:r>
            <a:r>
              <a:rPr lang="pl-PL" sz="2000" b="1" dirty="0" err="1" smtClean="0">
                <a:solidFill>
                  <a:prstClr val="black"/>
                </a:solidFill>
              </a:rPr>
              <a:t>minimis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dirty="0" smtClean="0">
                <a:solidFill>
                  <a:prstClr val="black"/>
                </a:solidFill>
              </a:rPr>
              <a:t>oraz </a:t>
            </a:r>
            <a:r>
              <a:rPr lang="pl-PL" sz="2000" b="1" dirty="0" smtClean="0">
                <a:solidFill>
                  <a:prstClr val="black"/>
                </a:solidFill>
              </a:rPr>
              <a:t>pomoc publiczna </a:t>
            </a:r>
            <a:r>
              <a:rPr lang="pl-PL" sz="2000" dirty="0" smtClean="0">
                <a:solidFill>
                  <a:prstClr val="black"/>
                </a:solidFill>
              </a:rPr>
              <a:t>udzielane zgodnie z zasadami określonymi w odrębnych przepisach krajowych i unijnych, w tym </a:t>
            </a:r>
            <a:r>
              <a:rPr lang="pl-PL" sz="2000" dirty="0" smtClean="0"/>
              <a:t>w szczególności w rozporządzeniu Komisji (UE) </a:t>
            </a:r>
            <a:r>
              <a:rPr lang="pl-PL" sz="2000" b="1" dirty="0" smtClean="0"/>
              <a:t>nr 1407/2013 </a:t>
            </a:r>
            <a:r>
              <a:rPr lang="pl-PL" sz="2000" dirty="0" smtClean="0"/>
              <a:t>oraz w rozporządzeniu Komisji (UE) </a:t>
            </a:r>
            <a:r>
              <a:rPr lang="pl-PL" sz="2000" b="1" dirty="0" smtClean="0"/>
              <a:t>nr 651/2014</a:t>
            </a:r>
            <a:r>
              <a:rPr lang="pl-PL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Dofinansowanie wyłącznie usług wpisanych do </a:t>
            </a:r>
            <a:r>
              <a:rPr lang="pl-PL" sz="2000" b="1" dirty="0" smtClean="0"/>
              <a:t>Rejestru Usług Rozwojowych </a:t>
            </a:r>
            <a:r>
              <a:rPr lang="pl-PL" sz="2000" dirty="0" smtClean="0"/>
              <a:t>(</a:t>
            </a:r>
            <a:r>
              <a:rPr lang="pl-PL" sz="2000" b="1" dirty="0" smtClean="0"/>
              <a:t>RUR</a:t>
            </a:r>
            <a:r>
              <a:rPr lang="pl-PL" sz="2000" dirty="0" smtClean="0"/>
              <a:t>)</a:t>
            </a:r>
            <a:r>
              <a:rPr lang="pl-PL" sz="2000" dirty="0" smtClean="0">
                <a:solidFill>
                  <a:prstClr val="black"/>
                </a:solidFill>
              </a:rPr>
              <a:t> prowadzonego przez PARP</a:t>
            </a:r>
            <a:r>
              <a:rPr lang="pl-PL" sz="2000" dirty="0" smtClean="0"/>
              <a:t>;</a:t>
            </a:r>
            <a:endParaRPr lang="pl-PL" sz="2000" b="1" dirty="0" smtClean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l-PL" sz="2000" dirty="0" smtClean="0"/>
              <a:t> Katalog kosztów usługi rozwojowej, który nie jest możliwy do kwalifikowania w ramach projektu PSF, zawierają </a:t>
            </a:r>
            <a:r>
              <a:rPr lang="pl-PL" sz="2000" i="1" dirty="0" smtClean="0"/>
              <a:t>Wytyczne w zakresie realizacji przedsięwzięć z udziałem środków Europejskiego Funduszu Społecznego w obszarze przystosowania przedsiębiorców i pracowników do zmian na lata 2014-2020</a:t>
            </a:r>
            <a:r>
              <a:rPr lang="pl-PL" sz="2000" dirty="0" smtClean="0"/>
              <a:t>;</a:t>
            </a: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5"/>
            <a:ext cx="7886700" cy="5219699"/>
          </a:xfrm>
        </p:spPr>
        <p:txBody>
          <a:bodyPr>
            <a:normAutofit lnSpcReduction="10000"/>
          </a:bodyPr>
          <a:lstStyle/>
          <a:p>
            <a:r>
              <a:rPr lang="pl-PL" b="1" u="sng" dirty="0" smtClean="0">
                <a:solidFill>
                  <a:srgbClr val="000099"/>
                </a:solidFill>
              </a:rPr>
              <a:t>Rejestr Usług Rozwojowych (RUR):</a:t>
            </a:r>
          </a:p>
          <a:p>
            <a:r>
              <a:rPr lang="pl-PL" sz="2200" dirty="0" smtClean="0"/>
              <a:t>Jawny rejestr prowadzony w formie elektronicznej, zawierający informacje na temat podmiotów świadczących usługi rozwojowe oraz oferty świadczonych przez nie usług</a:t>
            </a:r>
            <a:r>
              <a:rPr lang="pl-PL" sz="2200" dirty="0" smtClean="0">
                <a:solidFill>
                  <a:prstClr val="black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pl-PL" sz="2200" dirty="0" smtClean="0"/>
          </a:p>
          <a:p>
            <a:pPr>
              <a:spcBef>
                <a:spcPct val="50000"/>
              </a:spcBef>
              <a:defRPr/>
            </a:pPr>
            <a:r>
              <a:rPr lang="pl-PL" sz="2200" b="1" dirty="0" smtClean="0"/>
              <a:t>	RUR = zmodyfikowana </a:t>
            </a:r>
            <a:r>
              <a:rPr lang="pl-PL" sz="2200" b="1" dirty="0" err="1" smtClean="0"/>
              <a:t>www.inwestycjawkadry.pl</a:t>
            </a:r>
            <a:endParaRPr lang="pl-PL" sz="2200" dirty="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pl-PL" sz="2200" b="1" dirty="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pl-PL" sz="2200" b="1" dirty="0" smtClean="0">
                <a:solidFill>
                  <a:prstClr val="black"/>
                </a:solidFill>
              </a:rPr>
              <a:t>Regulamin RUR </a:t>
            </a:r>
            <a:r>
              <a:rPr lang="pl-PL" sz="2200" dirty="0" smtClean="0">
                <a:solidFill>
                  <a:prstClr val="black"/>
                </a:solidFill>
              </a:rPr>
              <a:t>– reguluje zasady oraz warunki funkcjonowania Rejestru Usług Rozwojowych oraz prawa i obowiązki Użytkowników RUR: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Karta Podmiotu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Karta Usługi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pl-PL" sz="2200" dirty="0" smtClean="0">
                <a:solidFill>
                  <a:prstClr val="black"/>
                </a:solidFill>
              </a:rPr>
              <a:t>System Oceny Usług Rozwojowych</a:t>
            </a:r>
            <a:endParaRPr lang="pl-PL" sz="2200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6"/>
            <a:ext cx="7886700" cy="4899026"/>
          </a:xfrm>
        </p:spPr>
        <p:txBody>
          <a:bodyPr>
            <a:normAutofit fontScale="92500"/>
          </a:bodyPr>
          <a:lstStyle/>
          <a:p>
            <a:r>
              <a:rPr lang="pl-PL" sz="2600" b="1" u="sng" dirty="0" smtClean="0">
                <a:solidFill>
                  <a:srgbClr val="000099"/>
                </a:solidFill>
              </a:rPr>
              <a:t>Rejestr Usług Rozwojowych (RUR):</a:t>
            </a:r>
          </a:p>
          <a:p>
            <a:pPr>
              <a:spcBef>
                <a:spcPct val="50000"/>
              </a:spcBef>
              <a:defRPr/>
            </a:pPr>
            <a:r>
              <a:rPr lang="pl-PL" b="1" dirty="0" smtClean="0">
                <a:solidFill>
                  <a:prstClr val="black"/>
                </a:solidFill>
              </a:rPr>
              <a:t>Użytkownicy RUR: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pl-PL" b="1" dirty="0" smtClean="0">
                <a:solidFill>
                  <a:prstClr val="black"/>
                </a:solidFill>
              </a:rPr>
              <a:t>Podmiot</a:t>
            </a:r>
            <a:r>
              <a:rPr lang="pl-PL" dirty="0" smtClean="0">
                <a:solidFill>
                  <a:prstClr val="black"/>
                </a:solidFill>
              </a:rPr>
              <a:t> świadczący usługi rozwojowe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pl-PL" b="1" dirty="0" smtClean="0">
                <a:solidFill>
                  <a:prstClr val="black"/>
                </a:solidFill>
              </a:rPr>
              <a:t>Uczestnik instytucjonalny</a:t>
            </a:r>
            <a:r>
              <a:rPr lang="pl-PL" dirty="0" smtClean="0">
                <a:solidFill>
                  <a:prstClr val="black"/>
                </a:solidFill>
              </a:rPr>
              <a:t>, w tym w szczególności Przedsiębiorca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pl-PL" b="1" dirty="0" smtClean="0">
                <a:solidFill>
                  <a:prstClr val="black"/>
                </a:solidFill>
              </a:rPr>
              <a:t>Uczestnik indywidualny</a:t>
            </a:r>
            <a:r>
              <a:rPr lang="pl-PL" dirty="0" smtClean="0">
                <a:solidFill>
                  <a:prstClr val="black"/>
                </a:solidFill>
              </a:rPr>
              <a:t>, w tym w szczególności Pracownik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pl-PL" dirty="0" smtClean="0">
                <a:solidFill>
                  <a:prstClr val="black"/>
                </a:solidFill>
              </a:rPr>
              <a:t>Administrator Regionalny RUR/IZ RPO</a:t>
            </a:r>
          </a:p>
          <a:p>
            <a:pPr>
              <a:spcBef>
                <a:spcPct val="50000"/>
              </a:spcBef>
              <a:defRPr/>
            </a:pPr>
            <a:endParaRPr lang="pl-PL" dirty="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pl-PL" sz="1900" b="1" dirty="0" smtClean="0">
                <a:solidFill>
                  <a:prstClr val="black"/>
                </a:solidFill>
              </a:rPr>
              <a:t>rejestracja </a:t>
            </a:r>
            <a:r>
              <a:rPr lang="pl-PL" sz="1900" dirty="0" smtClean="0">
                <a:solidFill>
                  <a:prstClr val="black"/>
                </a:solidFill>
              </a:rPr>
              <a:t>=&gt;</a:t>
            </a:r>
            <a:r>
              <a:rPr lang="pl-PL" sz="1900" b="1" dirty="0" smtClean="0">
                <a:solidFill>
                  <a:prstClr val="black"/>
                </a:solidFill>
              </a:rPr>
              <a:t> weryfikacja (Podmiotu) </a:t>
            </a:r>
            <a:r>
              <a:rPr lang="pl-PL" sz="1900" dirty="0" smtClean="0">
                <a:solidFill>
                  <a:prstClr val="black"/>
                </a:solidFill>
              </a:rPr>
              <a:t>=&gt; </a:t>
            </a:r>
            <a:r>
              <a:rPr lang="pl-PL" sz="1900" b="1" dirty="0" smtClean="0">
                <a:solidFill>
                  <a:prstClr val="black"/>
                </a:solidFill>
              </a:rPr>
              <a:t>realizacja usługi rozwojowej </a:t>
            </a:r>
            <a:r>
              <a:rPr lang="pl-PL" sz="1900" dirty="0" smtClean="0">
                <a:solidFill>
                  <a:prstClr val="black"/>
                </a:solidFill>
              </a:rPr>
              <a:t>=&gt;</a:t>
            </a:r>
            <a:r>
              <a:rPr lang="pl-PL" sz="1900" b="1" dirty="0" smtClean="0">
                <a:solidFill>
                  <a:prstClr val="black"/>
                </a:solidFill>
              </a:rPr>
              <a:t> ocena</a:t>
            </a:r>
          </a:p>
          <a:p>
            <a:pPr>
              <a:spcBef>
                <a:spcPct val="50000"/>
              </a:spcBef>
              <a:defRPr/>
            </a:pPr>
            <a:endParaRPr lang="pl-PL" dirty="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pl-PL" dirty="0" smtClean="0">
                <a:solidFill>
                  <a:prstClr val="black"/>
                </a:solidFill>
              </a:rPr>
              <a:t>- Polityka Ochrony Danych Osobowych w Rejestrze Usług Rozwojowych</a:t>
            </a:r>
          </a:p>
          <a:p>
            <a:endParaRPr lang="pl-PL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6"/>
            <a:ext cx="7886700" cy="4899026"/>
          </a:xfrm>
        </p:spPr>
        <p:txBody>
          <a:bodyPr>
            <a:normAutofit/>
          </a:bodyPr>
          <a:lstStyle/>
          <a:p>
            <a:r>
              <a:rPr lang="pl-PL" b="1" u="sng" dirty="0" smtClean="0">
                <a:solidFill>
                  <a:srgbClr val="000099"/>
                </a:solidFill>
              </a:rPr>
              <a:t>Rejestr Usług Rozwojowych (RUR):</a:t>
            </a:r>
          </a:p>
          <a:p>
            <a:endParaRPr lang="pl-PL" sz="2200" dirty="0" smtClean="0"/>
          </a:p>
          <a:p>
            <a:pPr>
              <a:defRPr/>
            </a:pPr>
            <a:r>
              <a:rPr lang="pl-PL" sz="2200" dirty="0" smtClean="0"/>
              <a:t>Wszystkie informacje o postępach w pracach nad RUR dostępne są na stronie: </a:t>
            </a:r>
            <a:r>
              <a:rPr lang="pl-PL" sz="2200" b="1" dirty="0" smtClean="0"/>
              <a:t>http://www.parp.gov.pl/rur  </a:t>
            </a:r>
            <a:endParaRPr lang="pl-PL" sz="2200" dirty="0" smtClean="0"/>
          </a:p>
          <a:p>
            <a:pPr>
              <a:defRPr/>
            </a:pPr>
            <a:endParaRPr lang="pl-PL" sz="2200" b="1" dirty="0" smtClean="0"/>
          </a:p>
          <a:p>
            <a:pPr>
              <a:defRPr/>
            </a:pPr>
            <a:r>
              <a:rPr lang="pl-PL" sz="2200" dirty="0" smtClean="0"/>
              <a:t>Zapytania dot. RUR można kierować do </a:t>
            </a:r>
            <a:r>
              <a:rPr lang="pl-PL" sz="2200" dirty="0" err="1" smtClean="0"/>
              <a:t>Informatorium</a:t>
            </a:r>
            <a:r>
              <a:rPr lang="pl-PL" sz="2200" dirty="0" smtClean="0"/>
              <a:t> PARP</a:t>
            </a:r>
          </a:p>
          <a:p>
            <a:pPr>
              <a:defRPr/>
            </a:pPr>
            <a:r>
              <a:rPr lang="pl-PL" sz="2200" b="1" dirty="0" smtClean="0"/>
              <a:t>od poniedziałku do piątku </a:t>
            </a:r>
            <a:r>
              <a:rPr lang="pl-PL" sz="2200" dirty="0" smtClean="0"/>
              <a:t>w godzinach </a:t>
            </a:r>
            <a:r>
              <a:rPr lang="pl-PL" sz="2200" b="1" dirty="0" smtClean="0"/>
              <a:t>od 10:00 do 16:00 </a:t>
            </a:r>
          </a:p>
          <a:p>
            <a:pPr>
              <a:defRPr/>
            </a:pPr>
            <a:r>
              <a:rPr lang="pl-PL" sz="2200" dirty="0" smtClean="0"/>
              <a:t>numery telefonów </a:t>
            </a:r>
            <a:r>
              <a:rPr lang="pl-PL" sz="2200" b="1" dirty="0" smtClean="0"/>
              <a:t>22 432 89 (91- 93) </a:t>
            </a:r>
            <a:r>
              <a:rPr lang="pl-PL" sz="2200" dirty="0" smtClean="0"/>
              <a:t>oraz</a:t>
            </a:r>
            <a:r>
              <a:rPr lang="pl-PL" sz="2200" b="1" dirty="0" smtClean="0"/>
              <a:t> 0 801 33 22 02* </a:t>
            </a:r>
          </a:p>
          <a:p>
            <a:pPr>
              <a:defRPr/>
            </a:pPr>
            <a:r>
              <a:rPr lang="pl-PL" sz="2200" i="1" dirty="0" smtClean="0"/>
              <a:t>* koszt połączenia jak za połączenie lokalne </a:t>
            </a:r>
          </a:p>
          <a:p>
            <a:pPr>
              <a:defRPr/>
            </a:pPr>
            <a:endParaRPr lang="pl-PL" sz="2200" b="1" i="1" dirty="0" smtClean="0"/>
          </a:p>
          <a:p>
            <a:pPr>
              <a:defRPr/>
            </a:pPr>
            <a:r>
              <a:rPr lang="pl-PL" sz="2200" dirty="0" smtClean="0"/>
              <a:t>Pytania można zadawać również drogą elektroniczną na adres: </a:t>
            </a:r>
            <a:r>
              <a:rPr lang="pl-PL" sz="2200" b="1" i="1" dirty="0" err="1" smtClean="0"/>
              <a:t>info@parp.gov.pl</a:t>
            </a:r>
            <a:r>
              <a:rPr lang="pl-PL" sz="2200" b="1" i="1" dirty="0" smtClean="0"/>
              <a:t> </a:t>
            </a:r>
            <a:r>
              <a:rPr lang="pl-PL" sz="2200" dirty="0" smtClean="0"/>
              <a:t>lub</a:t>
            </a:r>
            <a:r>
              <a:rPr lang="pl-PL" sz="2200" b="1" i="1" dirty="0" smtClean="0"/>
              <a:t> </a:t>
            </a:r>
            <a:r>
              <a:rPr lang="pl-PL" sz="2200" b="1" i="1" dirty="0" err="1" smtClean="0"/>
              <a:t>rur@parp.gov.pl</a:t>
            </a:r>
            <a:r>
              <a:rPr lang="pl-PL" sz="2200" b="1" i="1" dirty="0" smtClean="0"/>
              <a:t> </a:t>
            </a:r>
            <a:endParaRPr lang="pl-PL" sz="2200" b="1" dirty="0" smtClean="0"/>
          </a:p>
          <a:p>
            <a:endParaRPr lang="pl-PL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/>
          </p:cNvSpPr>
          <p:nvPr/>
        </p:nvSpPr>
        <p:spPr bwMode="auto">
          <a:xfrm>
            <a:off x="666750" y="1247775"/>
            <a:ext cx="786606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i="1" dirty="0" smtClean="0">
                <a:solidFill>
                  <a:srgbClr val="000000"/>
                </a:solidFill>
                <a:latin typeface="Calibri" pitchFamily="34" charset="0"/>
              </a:rPr>
              <a:t>Modele wdrażania instrumentów finansowych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sz="2000" dirty="0" smtClean="0"/>
              <a:t>Wdrażanie za pośrednictwem IZ RPO </a:t>
            </a:r>
            <a:r>
              <a:rPr lang="pl-PL" sz="2000" dirty="0" err="1" smtClean="0"/>
              <a:t>WK-P</a:t>
            </a:r>
            <a:r>
              <a:rPr lang="pl-PL" sz="2000" dirty="0" smtClean="0"/>
              <a:t>, ogłaszającej konkursy na pośredników finansowych.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000" dirty="0" smtClean="0"/>
              <a:t>Wdrażanie za pośrednictwem tzw. funduszu funduszy (model wdrażania zbliżony do obecnego modelu w ramach inicjatywy JEREMIE), ogłaszającego konkursy na pośredników finansowych.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000" dirty="0" smtClean="0"/>
              <a:t>Zastosowanie zróżnicowanych rozwiązań dla poszczególnych osi priorytetowych</a:t>
            </a:r>
          </a:p>
          <a:p>
            <a:endParaRPr lang="pl-PL" sz="2000" dirty="0" smtClean="0"/>
          </a:p>
          <a:p>
            <a:pPr algn="just"/>
            <a:r>
              <a:rPr lang="pl-PL" sz="2000" dirty="0" smtClean="0">
                <a:solidFill>
                  <a:srgbClr val="FF0000"/>
                </a:solidFill>
              </a:rPr>
              <a:t>Według analizy </a:t>
            </a:r>
            <a:r>
              <a:rPr lang="pl-PL" sz="2000" dirty="0" err="1" smtClean="0">
                <a:solidFill>
                  <a:srgbClr val="FF0000"/>
                </a:solidFill>
              </a:rPr>
              <a:t>ex-ante</a:t>
            </a:r>
            <a:r>
              <a:rPr lang="pl-PL" sz="2000" dirty="0" smtClean="0">
                <a:solidFill>
                  <a:srgbClr val="FF0000"/>
                </a:solidFill>
              </a:rPr>
              <a:t> najbardziej racjonalne jest rozwiązanie </a:t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>b) lub c), ale generalnie wszystkie rozwiązania są absolutnie dopuszczalne.</a:t>
            </a:r>
          </a:p>
          <a:p>
            <a:pPr lvl="0">
              <a:lnSpc>
                <a:spcPct val="80000"/>
              </a:lnSpc>
              <a:spcBef>
                <a:spcPts val="1000"/>
              </a:spcBef>
              <a:tabLst>
                <a:tab pos="0" algn="l"/>
              </a:tabLst>
            </a:pPr>
            <a:endParaRPr lang="pl-PL" sz="2000" b="1" dirty="0" smtClean="0">
              <a:solidFill>
                <a:prstClr val="black"/>
              </a:solidFill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1350" dirty="0">
              <a:latin typeface="Calibri" pitchFamily="34" charset="0"/>
            </a:endParaRPr>
          </a:p>
        </p:txBody>
      </p:sp>
      <p:pic>
        <p:nvPicPr>
          <p:cNvPr id="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5810250" y="1162050"/>
            <a:ext cx="523875" cy="542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i="1" dirty="0" smtClean="0"/>
              <a:t>IF</a:t>
            </a:r>
            <a:endParaRPr lang="pl-PL" sz="2000" b="1" i="1" dirty="0"/>
          </a:p>
        </p:txBody>
      </p:sp>
    </p:spTree>
    <p:extLst>
      <p:ext uri="{BB962C8B-B14F-4D97-AF65-F5344CB8AC3E}">
        <p14:creationId xmlns:p14="http://schemas.microsoft.com/office/powerpoint/2010/main" val="35313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6"/>
            <a:ext cx="7886700" cy="4899026"/>
          </a:xfrm>
        </p:spPr>
        <p:txBody>
          <a:bodyPr>
            <a:normAutofit/>
          </a:bodyPr>
          <a:lstStyle/>
          <a:p>
            <a:r>
              <a:rPr lang="pl-PL" sz="2200" b="1" dirty="0" smtClean="0"/>
              <a:t>Załącznik do Uchwały Nr 12/357/15 Zarządu </a:t>
            </a:r>
            <a:br>
              <a:rPr lang="pl-PL" sz="2200" b="1" dirty="0" smtClean="0"/>
            </a:br>
            <a:r>
              <a:rPr lang="pl-PL" sz="2200" b="1" dirty="0" smtClean="0"/>
              <a:t>Województwa Kujawsko-Pomorskiego </a:t>
            </a:r>
            <a:br>
              <a:rPr lang="pl-PL" sz="2200" b="1" dirty="0" smtClean="0"/>
            </a:br>
            <a:r>
              <a:rPr lang="pl-PL" sz="2200" b="1" dirty="0" smtClean="0"/>
              <a:t>z dnia 25 marca 2015 r.</a:t>
            </a:r>
          </a:p>
          <a:p>
            <a:endParaRPr lang="pl-PL" sz="2200" dirty="0" smtClean="0"/>
          </a:p>
          <a:p>
            <a:r>
              <a:rPr lang="pl-PL" sz="2200" dirty="0" smtClean="0"/>
              <a:t>Planowany termin naboru wniosków o dofinansowanie w trybie konkursowym: </a:t>
            </a:r>
            <a:r>
              <a:rPr lang="pl-PL" sz="2200" b="1" dirty="0" smtClean="0"/>
              <a:t>IV kw. 2015 r.</a:t>
            </a:r>
          </a:p>
          <a:p>
            <a:endParaRPr lang="pl-PL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 smtClean="0"/>
              <a:t>Typy projektów mogących uzyskać dofinansowanie: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 smtClean="0"/>
              <a:t>Projekt grantowy z zakresu wdrażania podmiotowego systemu finansowania usług rozwojowych dla przedsiębiorstw</a:t>
            </a:r>
          </a:p>
          <a:p>
            <a:endParaRPr lang="pl-PL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 smtClean="0"/>
              <a:t>Instytucja Ogłaszająca Konkurs: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 smtClean="0"/>
              <a:t>Zarząd Województwa - Instytucja Zarządzająca RPO WKP</a:t>
            </a:r>
          </a:p>
          <a:p>
            <a:endParaRPr lang="pl-PL" dirty="0" smtClean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7200900" y="127635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Kiedy?</a:t>
            </a:r>
            <a:endParaRPr lang="pl-PL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33413" y="1190626"/>
            <a:ext cx="7886700" cy="530542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i="1" u="sng" dirty="0" smtClean="0"/>
              <a:t>Gdzie po szczegóły?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pl-PL" b="1" i="1" dirty="0" smtClean="0">
                <a:solidFill>
                  <a:srgbClr val="000099"/>
                </a:solidFill>
              </a:rPr>
              <a:t>Szczegółowy Opis Osi Priorytetowych Regionalnego Programu Operacyjnego Województwa Kujawsko-Pomorskiego na lata 2014-2020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b="1" i="1" dirty="0" smtClean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pl-PL" sz="2000" b="1" dirty="0" smtClean="0"/>
              <a:t>Przyjęcie projektu SZOOP</a:t>
            </a:r>
          </a:p>
          <a:p>
            <a:pPr algn="ctr">
              <a:spcBef>
                <a:spcPct val="50000"/>
              </a:spcBef>
              <a:defRPr/>
            </a:pPr>
            <a:r>
              <a:rPr lang="pl-PL" sz="2000" dirty="0" smtClean="0"/>
              <a:t>[UCHWAŁA NR 23/758/15 ZARZĄDU WOJEWÓDZTWA KUJAWSKO-POMORSKIEGO z dnia 10 czerwca 2015 r.]</a:t>
            </a:r>
          </a:p>
          <a:p>
            <a:pPr algn="ctr">
              <a:spcBef>
                <a:spcPct val="50000"/>
              </a:spcBef>
              <a:defRPr/>
            </a:pPr>
            <a:endParaRPr lang="pl-PL" sz="2000" dirty="0" smtClean="0">
              <a:solidFill>
                <a:prstClr val="black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pl-PL" sz="2000" dirty="0" smtClean="0">
              <a:solidFill>
                <a:prstClr val="black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Przekazanie  projektu SZOOP do konsultacji zewnętrznych – 12.06.2015</a:t>
            </a:r>
          </a:p>
          <a:p>
            <a:pPr algn="ctr">
              <a:spcBef>
                <a:spcPct val="50000"/>
              </a:spcBef>
              <a:defRPr/>
            </a:pPr>
            <a:endParaRPr lang="pl-PL" sz="2000" dirty="0" smtClean="0">
              <a:solidFill>
                <a:prstClr val="black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pl-PL" sz="2000" dirty="0" smtClean="0">
              <a:solidFill>
                <a:prstClr val="black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Zbieranie uwag przez IZ RPO – do 30.06.2015</a:t>
            </a: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7" name="Strzałka w dół 6"/>
          <p:cNvSpPr/>
          <p:nvPr/>
        </p:nvSpPr>
        <p:spPr>
          <a:xfrm>
            <a:off x="4086225" y="3971925"/>
            <a:ext cx="790575" cy="771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4067175" y="5200650"/>
            <a:ext cx="790575" cy="771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316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430448"/>
            <a:ext cx="7886700" cy="4659203"/>
          </a:xfrm>
        </p:spPr>
        <p:txBody>
          <a:bodyPr/>
          <a:lstStyle/>
          <a:p>
            <a:pPr algn="ctr">
              <a:buFont typeface="Arial" pitchFamily="34" charset="0"/>
              <a:buChar char="•"/>
              <a:defRPr/>
            </a:pPr>
            <a:endParaRPr lang="pl-PL" dirty="0" smtClean="0"/>
          </a:p>
          <a:p>
            <a:pPr algn="ctr">
              <a:defRPr/>
            </a:pPr>
            <a:endParaRPr lang="pl-PL" dirty="0" smtClean="0"/>
          </a:p>
          <a:p>
            <a:pPr algn="ctr">
              <a:defRPr/>
            </a:pPr>
            <a:endParaRPr lang="pl-PL" dirty="0" smtClean="0"/>
          </a:p>
          <a:p>
            <a:pPr algn="ctr">
              <a:defRPr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uwagę</a:t>
            </a:r>
          </a:p>
          <a:p>
            <a:pPr algn="ctr">
              <a:defRPr/>
            </a:pPr>
            <a:endParaRPr lang="pl-PL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Michał Heller 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Wydział Programowania Europejskiego</a:t>
            </a:r>
          </a:p>
          <a:p>
            <a:pPr algn="ctr">
              <a:defRPr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Rozwoju Regionalnego</a:t>
            </a:r>
          </a:p>
          <a:p>
            <a:pPr algn="ctr">
              <a:defRPr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m.he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ller@kujawsko-pomorskie.pl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/>
          </p:cNvSpPr>
          <p:nvPr/>
        </p:nvSpPr>
        <p:spPr bwMode="auto">
          <a:xfrm>
            <a:off x="666750" y="1247775"/>
            <a:ext cx="786606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i="1" dirty="0" smtClean="0">
                <a:solidFill>
                  <a:srgbClr val="000000"/>
                </a:solidFill>
                <a:latin typeface="Calibri" pitchFamily="34" charset="0"/>
              </a:rPr>
              <a:t>Plan Inwestycyjny dla Europy </a:t>
            </a:r>
          </a:p>
          <a:p>
            <a:pPr marL="180975" lvl="1" fontAlgn="base">
              <a:spcBef>
                <a:spcPct val="0"/>
              </a:spcBef>
              <a:spcAft>
                <a:spcPct val="0"/>
              </a:spcAft>
            </a:pPr>
            <a:endParaRPr lang="pl-PL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80975" lvl="1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 smtClean="0">
                <a:solidFill>
                  <a:srgbClr val="000000"/>
                </a:solidFill>
                <a:latin typeface="Calibri" pitchFamily="34" charset="0"/>
              </a:rPr>
              <a:t>Zgodnie z założeniami przyjętymi w tzw. „Planie </a:t>
            </a:r>
            <a:r>
              <a:rPr lang="pl-PL" sz="2000" dirty="0" err="1" smtClean="0">
                <a:solidFill>
                  <a:srgbClr val="000000"/>
                </a:solidFill>
                <a:latin typeface="Calibri" pitchFamily="34" charset="0"/>
              </a:rPr>
              <a:t>Junckera</a:t>
            </a:r>
            <a:r>
              <a:rPr lang="pl-PL" sz="2000" dirty="0" smtClean="0">
                <a:solidFill>
                  <a:srgbClr val="000000"/>
                </a:solidFill>
                <a:latin typeface="Calibri" pitchFamily="34" charset="0"/>
              </a:rPr>
              <a:t>” Państwa Członkowskie powinny przynajmniej podwoić wartość instrumentów finansowych w okresie programowania 2014-2020. </a:t>
            </a:r>
          </a:p>
          <a:p>
            <a:pPr marL="180975" lvl="1" fontAlgn="base">
              <a:spcBef>
                <a:spcPct val="0"/>
              </a:spcBef>
              <a:spcAft>
                <a:spcPct val="0"/>
              </a:spcAft>
            </a:pPr>
            <a:endParaRPr lang="pl-PL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80975" lvl="1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 smtClean="0">
                <a:solidFill>
                  <a:srgbClr val="000000"/>
                </a:solidFill>
                <a:latin typeface="Calibri" pitchFamily="34" charset="0"/>
              </a:rPr>
              <a:t>Te formy </a:t>
            </a:r>
            <a:r>
              <a:rPr lang="pl-PL" sz="2000" dirty="0" smtClean="0">
                <a:solidFill>
                  <a:srgbClr val="000000"/>
                </a:solidFill>
                <a:latin typeface="Calibri" pitchFamily="34" charset="0"/>
              </a:rPr>
              <a:t>interwencji publicznej są skuteczniejsze i mniej szkodliwe dla rynku – tym samym ich zastosowanie umożliwi przezwyciężenie efektów kryzysu w gospodarce realnej, przy jednocześnie ograniczonych zasobach publicznych. </a:t>
            </a:r>
          </a:p>
          <a:p>
            <a:pPr marL="180975" lvl="1" fontAlgn="base">
              <a:spcBef>
                <a:spcPct val="0"/>
              </a:spcBef>
              <a:spcAft>
                <a:spcPct val="0"/>
              </a:spcAft>
            </a:pPr>
            <a:endParaRPr lang="pl-PL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80975" lvl="1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 smtClean="0">
                <a:solidFill>
                  <a:srgbClr val="000000"/>
                </a:solidFill>
                <a:latin typeface="Calibri" pitchFamily="34" charset="0"/>
              </a:rPr>
              <a:t>Komisji Europejska zachęca, by Państwa Członkowskie przynajmniej 50 % alokacji w ramach wsparcia przedsiębiorczości wydatkowały poprzez instrumenty finansowe.</a:t>
            </a:r>
          </a:p>
          <a:p>
            <a:pPr lvl="0">
              <a:lnSpc>
                <a:spcPct val="80000"/>
              </a:lnSpc>
              <a:spcBef>
                <a:spcPts val="1000"/>
              </a:spcBef>
              <a:tabLst>
                <a:tab pos="0" algn="l"/>
              </a:tabLst>
            </a:pPr>
            <a:endParaRPr lang="pl-PL" sz="2200" b="1" dirty="0" smtClean="0">
              <a:solidFill>
                <a:prstClr val="black"/>
              </a:solidFill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1350" dirty="0">
              <a:latin typeface="Calibri" pitchFamily="34" charset="0"/>
            </a:endParaRPr>
          </a:p>
        </p:txBody>
      </p:sp>
      <p:pic>
        <p:nvPicPr>
          <p:cNvPr id="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58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/>
          </p:cNvSpPr>
          <p:nvPr/>
        </p:nvSpPr>
        <p:spPr bwMode="auto">
          <a:xfrm>
            <a:off x="628650" y="1200149"/>
            <a:ext cx="790416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endParaRPr lang="pl-PL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200" b="1" u="sng" dirty="0" smtClean="0">
                <a:solidFill>
                  <a:srgbClr val="000099"/>
                </a:solidFill>
                <a:latin typeface="Calibri" pitchFamily="34" charset="0"/>
              </a:rPr>
              <a:t>Publiczna infrastruktura na rzecz badań i innowacji</a:t>
            </a: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pl-PL" sz="2000" i="1" dirty="0" smtClean="0">
                <a:latin typeface="Calibri" pitchFamily="34" charset="0"/>
              </a:rPr>
              <a:t>(</a:t>
            </a:r>
            <a:r>
              <a:rPr lang="pl-PL" sz="2000" i="1" dirty="0" smtClean="0">
                <a:solidFill>
                  <a:srgbClr val="FF0000"/>
                </a:solidFill>
                <a:latin typeface="Calibri" pitchFamily="34" charset="0"/>
              </a:rPr>
              <a:t>33 896 373  €</a:t>
            </a:r>
            <a:r>
              <a:rPr lang="pl-PL" sz="2000" i="1" dirty="0" smtClean="0">
                <a:latin typeface="Calibri" pitchFamily="34" charset="0"/>
              </a:rPr>
              <a:t>)</a:t>
            </a:r>
            <a:endParaRPr lang="pl-PL" sz="20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185738" indent="-476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>Wsparcie rozwoju publicznej infrastruktury </a:t>
            </a:r>
            <a:r>
              <a:rPr lang="pl-PL" sz="2000" dirty="0" err="1" smtClean="0">
                <a:solidFill>
                  <a:srgbClr val="000099"/>
                </a:solidFill>
                <a:latin typeface="Calibri" pitchFamily="34" charset="0"/>
              </a:rPr>
              <a:t>B+R+I</a:t>
            </a: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> jednostek naukowych </a:t>
            </a:r>
            <a:b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>o wysokim potencjale, w tym zakup środków  trwałych i wartości niematerialnych i prawnych niezbędnych do świadczenia usług badawczo-rozwojowych na rzecz przedsiębiorstw. </a:t>
            </a:r>
            <a:b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>Możliwość współfinansowania infrastruktury </a:t>
            </a:r>
            <a:r>
              <a:rPr lang="pl-PL" sz="2000" dirty="0" err="1" smtClean="0">
                <a:solidFill>
                  <a:srgbClr val="000099"/>
                </a:solidFill>
                <a:latin typeface="Calibri" pitchFamily="34" charset="0"/>
              </a:rPr>
              <a:t>B+R</a:t>
            </a: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> musi być powiązana </a:t>
            </a:r>
            <a:b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>z mechanizmem skutecznej komercjalizacji</a:t>
            </a: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22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u="sng" dirty="0" smtClean="0">
                <a:latin typeface="Calibri" pitchFamily="34" charset="0"/>
              </a:rPr>
              <a:t>Typ beneficjenta:</a:t>
            </a: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jednostki naukowe</a:t>
            </a: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konsorcja jednostek naukowych</a:t>
            </a: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konsorcja jednostek naukowych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i przedsiębiorstw, </a:t>
            </a:r>
            <a:r>
              <a:rPr lang="pl-PL" u="sng" dirty="0" smtClean="0">
                <a:latin typeface="Calibri" pitchFamily="34" charset="0"/>
              </a:rPr>
              <a:t>pod warunkiem</a:t>
            </a:r>
            <a:r>
              <a:rPr lang="pl-PL" dirty="0" smtClean="0">
                <a:latin typeface="Calibri" pitchFamily="34" charset="0"/>
              </a:rPr>
              <a:t>,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że </a:t>
            </a:r>
            <a:r>
              <a:rPr lang="pl-PL" u="sng" dirty="0" smtClean="0">
                <a:latin typeface="Calibri" pitchFamily="34" charset="0"/>
              </a:rPr>
              <a:t>liderem</a:t>
            </a:r>
            <a:r>
              <a:rPr lang="pl-PL" dirty="0" smtClean="0">
                <a:latin typeface="Calibri" pitchFamily="34" charset="0"/>
              </a:rPr>
              <a:t> takiego konsorcjum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jest </a:t>
            </a:r>
            <a:r>
              <a:rPr lang="pl-PL" u="sng" dirty="0" smtClean="0">
                <a:latin typeface="Calibri" pitchFamily="34" charset="0"/>
              </a:rPr>
              <a:t>jednostka naukowa</a:t>
            </a: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361950" lvl="1" indent="-361950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u="sng" dirty="0" smtClean="0">
                <a:latin typeface="Calibri" pitchFamily="34" charset="0"/>
              </a:rPr>
              <a:t>Odbiorcy wsparcia: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rgbClr val="00B0F0"/>
                </a:solidFill>
                <a:latin typeface="Calibri" pitchFamily="34" charset="0"/>
              </a:rPr>
              <a:t>przedsiębiorstwa</a:t>
            </a:r>
            <a:r>
              <a:rPr lang="pl-PL" sz="2200" dirty="0" smtClean="0">
                <a:latin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</a:rPr>
            </a:br>
            <a:endParaRPr lang="pl-PL" sz="1350" dirty="0">
              <a:latin typeface="Calibri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210425" y="110490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Typy projektów</a:t>
            </a:r>
            <a:endParaRPr lang="pl-PL" b="1" dirty="0"/>
          </a:p>
        </p:txBody>
      </p:sp>
      <p:pic>
        <p:nvPicPr>
          <p:cNvPr id="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338" y="3552825"/>
            <a:ext cx="3442237" cy="29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96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3986707"/>
            <a:ext cx="3757636" cy="2579284"/>
          </a:xfrm>
          <a:prstGeom prst="rect">
            <a:avLst/>
          </a:prstGeom>
        </p:spPr>
      </p:pic>
      <p:sp>
        <p:nvSpPr>
          <p:cNvPr id="27652" name="Rectangle 4"/>
          <p:cNvSpPr>
            <a:spLocks/>
          </p:cNvSpPr>
          <p:nvPr/>
        </p:nvSpPr>
        <p:spPr bwMode="auto">
          <a:xfrm>
            <a:off x="628650" y="1200149"/>
            <a:ext cx="790416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endParaRPr lang="pl-PL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200" b="1" u="sng" dirty="0" smtClean="0">
                <a:solidFill>
                  <a:srgbClr val="000099"/>
                </a:solidFill>
                <a:latin typeface="Calibri" pitchFamily="34" charset="0"/>
              </a:rPr>
              <a:t>Promowanie inwestycji przedsiębiorstw w badania </a:t>
            </a:r>
            <a:br>
              <a:rPr lang="pl-PL" sz="2200" b="1" u="sng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sz="2200" b="1" u="sng" dirty="0" smtClean="0">
                <a:solidFill>
                  <a:srgbClr val="000099"/>
                </a:solidFill>
                <a:latin typeface="Calibri" pitchFamily="34" charset="0"/>
              </a:rPr>
              <a:t>i innowacje</a:t>
            </a:r>
            <a:r>
              <a:rPr lang="pl-PL" sz="22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pl-PL" sz="2000" i="1" dirty="0" smtClean="0">
                <a:latin typeface="Calibri" pitchFamily="34" charset="0"/>
              </a:rPr>
              <a:t>(</a:t>
            </a:r>
            <a:r>
              <a:rPr lang="pl-PL" sz="2000" i="1" dirty="0" smtClean="0">
                <a:solidFill>
                  <a:srgbClr val="FF0000"/>
                </a:solidFill>
                <a:latin typeface="Calibri" pitchFamily="34" charset="0"/>
              </a:rPr>
              <a:t>99 317 774 €</a:t>
            </a:r>
            <a:r>
              <a:rPr lang="pl-PL" sz="2000" i="1" dirty="0" smtClean="0">
                <a:latin typeface="Calibri" pitchFamily="34" charset="0"/>
              </a:rPr>
              <a:t>)</a:t>
            </a:r>
            <a:endParaRPr lang="pl-PL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pl-PL" sz="20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514350" indent="-514350" eaLnBrk="0" hangingPunct="0">
              <a:lnSpc>
                <a:spcPct val="80000"/>
              </a:lnSpc>
              <a:spcBef>
                <a:spcPct val="20000"/>
              </a:spcBef>
              <a:buSzPct val="150000"/>
              <a:buFont typeface="+mj-lt"/>
              <a:buAutoNum type="romanUcPeriod"/>
              <a:tabLst>
                <a:tab pos="0" algn="l"/>
              </a:tabLst>
            </a:pPr>
            <a:r>
              <a:rPr lang="pl-PL" sz="2000" b="1" dirty="0" smtClean="0">
                <a:solidFill>
                  <a:srgbClr val="000099"/>
                </a:solidFill>
                <a:latin typeface="Calibri" pitchFamily="34" charset="0"/>
              </a:rPr>
              <a:t>Wsparcie procesów badawczo-rozwojowych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stworzenie lub rozwój zaplecza badawczo-rozwojowego w przedsiębiorstwach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prowadzenie prac badawczo-rozwojowych przez przedsiębiorstwa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bony na zakup przez MŚP prac badawczo-rozwojowych w jednostkach naukowych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bony na patent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zamówienia </a:t>
            </a:r>
            <a:r>
              <a:rPr lang="pl-PL" dirty="0" err="1" smtClean="0">
                <a:solidFill>
                  <a:srgbClr val="000099"/>
                </a:solidFill>
                <a:latin typeface="Calibri" pitchFamily="34" charset="0"/>
              </a:rPr>
              <a:t>przedkomercyjne</a:t>
            </a:r>
            <a:endParaRPr lang="pl-PL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476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14350" indent="-514350" eaLnBrk="0" hangingPunct="0">
              <a:lnSpc>
                <a:spcPct val="80000"/>
              </a:lnSpc>
              <a:spcBef>
                <a:spcPct val="20000"/>
              </a:spcBef>
              <a:buSzPct val="150000"/>
              <a:buFont typeface="+mj-lt"/>
              <a:buAutoNum type="romanUcPeriod" startAt="2"/>
              <a:tabLst>
                <a:tab pos="0" algn="l"/>
              </a:tabLst>
            </a:pPr>
            <a:r>
              <a:rPr lang="pl-PL" sz="2000" b="1" dirty="0" smtClean="0">
                <a:solidFill>
                  <a:srgbClr val="000099"/>
                </a:solidFill>
                <a:latin typeface="Calibri" pitchFamily="34" charset="0"/>
              </a:rPr>
              <a:t>Wsparcie procesów wdrożeniowych</a:t>
            </a:r>
            <a:endParaRPr lang="pl-PL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266700" indent="-180975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zakup i wdrożenie wyników prac badawczo-</a:t>
            </a:r>
            <a:br>
              <a:rPr lang="pl-PL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-rozwojowych poprzez kapitał dłużny </a:t>
            </a:r>
          </a:p>
          <a:p>
            <a:pPr marL="266700" indent="-180975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wsparcie inwestycji przedsiębiorstw poprzez </a:t>
            </a:r>
            <a:br>
              <a:rPr lang="pl-PL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instrument kapitałowy, opartych na wynikach </a:t>
            </a:r>
            <a:br>
              <a:rPr lang="pl-PL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prac badawczo-rozwojowych własnych </a:t>
            </a:r>
            <a:br>
              <a:rPr lang="pl-PL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lub nabytych</a:t>
            </a:r>
          </a:p>
          <a:p>
            <a:pPr marL="185738" indent="-476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endParaRPr lang="pl-PL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0975" eaLnBrk="0" hangingPunct="0">
              <a:lnSpc>
                <a:spcPct val="80000"/>
              </a:lnSpc>
              <a:spcBef>
                <a:spcPct val="20000"/>
              </a:spcBef>
              <a:buSzPct val="150000"/>
              <a:tabLst>
                <a:tab pos="0" algn="l"/>
              </a:tabLst>
            </a:pPr>
            <a:endParaRPr lang="pl-PL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0975" eaLnBrk="0" hangingPunct="0">
              <a:lnSpc>
                <a:spcPct val="80000"/>
              </a:lnSpc>
              <a:spcBef>
                <a:spcPct val="20000"/>
              </a:spcBef>
              <a:buSzPct val="150000"/>
              <a:tabLst>
                <a:tab pos="0" algn="l"/>
              </a:tabLst>
            </a:pP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pl-PL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22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endParaRPr lang="pl-PL" sz="2400" dirty="0">
              <a:latin typeface="Calibri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210425" y="110490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Typy projektów</a:t>
            </a:r>
            <a:endParaRPr lang="pl-PL" b="1" dirty="0"/>
          </a:p>
        </p:txBody>
      </p:sp>
      <p:pic>
        <p:nvPicPr>
          <p:cNvPr id="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8" name="Elipsa 7"/>
          <p:cNvSpPr/>
          <p:nvPr/>
        </p:nvSpPr>
        <p:spPr>
          <a:xfrm>
            <a:off x="5095875" y="4257675"/>
            <a:ext cx="523875" cy="542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i="1" dirty="0" smtClean="0"/>
              <a:t>IF</a:t>
            </a:r>
            <a:endParaRPr lang="pl-PL" sz="2000" b="1" i="1" dirty="0"/>
          </a:p>
        </p:txBody>
      </p:sp>
    </p:spTree>
    <p:extLst>
      <p:ext uri="{BB962C8B-B14F-4D97-AF65-F5344CB8AC3E}">
        <p14:creationId xmlns:p14="http://schemas.microsoft.com/office/powerpoint/2010/main" val="98197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609600" y="4819650"/>
            <a:ext cx="7734300" cy="7905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II.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00075" y="2752725"/>
            <a:ext cx="7753350" cy="20288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I.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619125" y="1219199"/>
            <a:ext cx="790416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endParaRPr lang="pl-PL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200" b="1" dirty="0" smtClean="0">
                <a:solidFill>
                  <a:srgbClr val="000099"/>
                </a:solidFill>
                <a:latin typeface="Calibri" pitchFamily="34" charset="0"/>
              </a:rPr>
              <a:t>Promowanie inwestycji przedsiębiorstw w badania </a:t>
            </a:r>
            <a:br>
              <a:rPr lang="pl-PL" sz="2200" b="1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sz="2200" b="1" dirty="0" smtClean="0">
                <a:solidFill>
                  <a:srgbClr val="000099"/>
                </a:solidFill>
                <a:latin typeface="Calibri" pitchFamily="34" charset="0"/>
              </a:rPr>
              <a:t>i innowacje </a:t>
            </a:r>
            <a:r>
              <a:rPr lang="pl-PL" sz="2000" i="1" dirty="0" smtClean="0">
                <a:latin typeface="Calibri" pitchFamily="34" charset="0"/>
              </a:rPr>
              <a:t>(</a:t>
            </a:r>
            <a:r>
              <a:rPr lang="pl-PL" sz="2000" i="1" dirty="0" smtClean="0">
                <a:solidFill>
                  <a:srgbClr val="FF0000"/>
                </a:solidFill>
                <a:latin typeface="Calibri" pitchFamily="34" charset="0"/>
              </a:rPr>
              <a:t>99 317 774 €</a:t>
            </a:r>
            <a:r>
              <a:rPr lang="pl-PL" sz="2000" i="1" dirty="0" smtClean="0">
                <a:latin typeface="Calibri" pitchFamily="34" charset="0"/>
              </a:rPr>
              <a:t>)</a:t>
            </a:r>
            <a:endParaRPr lang="pl-PL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pl-PL" sz="22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990600" lvl="0" indent="-904875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pl-PL" u="sng" dirty="0" smtClean="0">
                <a:latin typeface="Calibri" pitchFamily="34" charset="0"/>
              </a:rPr>
              <a:t>Typ beneficjenta: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przedsiębiorstwa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konsorcja przedsiębiorstw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konsorcja przedsiębiorstw i jednostek naukowych lub organizacji pozarządowych </a:t>
            </a:r>
            <a:r>
              <a:rPr lang="pl-PL" u="sng" dirty="0" smtClean="0">
                <a:latin typeface="Calibri" pitchFamily="34" charset="0"/>
              </a:rPr>
              <a:t>pod warunkiem</a:t>
            </a:r>
            <a:r>
              <a:rPr lang="pl-PL" dirty="0" smtClean="0">
                <a:latin typeface="Calibri" pitchFamily="34" charset="0"/>
              </a:rPr>
              <a:t>, że </a:t>
            </a:r>
            <a:r>
              <a:rPr lang="pl-PL" u="sng" dirty="0" smtClean="0">
                <a:latin typeface="Calibri" pitchFamily="34" charset="0"/>
              </a:rPr>
              <a:t>liderem</a:t>
            </a:r>
            <a:r>
              <a:rPr lang="pl-PL" dirty="0" smtClean="0">
                <a:latin typeface="Calibri" pitchFamily="34" charset="0"/>
              </a:rPr>
              <a:t> takiego konsorcjum jest </a:t>
            </a:r>
            <a:r>
              <a:rPr lang="pl-PL" u="sng" dirty="0" smtClean="0">
                <a:latin typeface="Calibri" pitchFamily="34" charset="0"/>
              </a:rPr>
              <a:t>przedsiębiorstwo z sektora prywatnego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jednostki samorządu terytorialnego, ich związki i stowarzyszenia oraz samorządowe jednostki organizacyjne </a:t>
            </a:r>
            <a:r>
              <a:rPr lang="pl-PL" u="sng" dirty="0" smtClean="0">
                <a:latin typeface="Calibri" pitchFamily="34" charset="0"/>
              </a:rPr>
              <a:t>pod warunkiem</a:t>
            </a:r>
            <a:r>
              <a:rPr lang="pl-PL" dirty="0" smtClean="0">
                <a:latin typeface="Calibri" pitchFamily="34" charset="0"/>
              </a:rPr>
              <a:t>, że ostatecznym odbiorcą końcowym wsparcia będą </a:t>
            </a:r>
            <a:r>
              <a:rPr lang="pl-PL" u="sng" dirty="0" smtClean="0">
                <a:latin typeface="Calibri" pitchFamily="34" charset="0"/>
              </a:rPr>
              <a:t>przedsiębiorstwa</a:t>
            </a:r>
            <a:r>
              <a:rPr lang="pl-PL" dirty="0" smtClean="0">
                <a:latin typeface="Calibri" pitchFamily="34" charset="0"/>
              </a:rPr>
              <a:t> 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/>
              <a:t>podmiot wdrażający instrument finansowy </a:t>
            </a:r>
            <a:endParaRPr lang="pl-PL" dirty="0" smtClean="0">
              <a:latin typeface="Calibri" pitchFamily="34" charset="0"/>
            </a:endParaRP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u="sng" dirty="0" smtClean="0">
                <a:latin typeface="Calibri" pitchFamily="34" charset="0"/>
              </a:rPr>
              <a:t>Odbiorcy wsparcia: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rgbClr val="00B0F0"/>
                </a:solidFill>
                <a:latin typeface="Calibri" pitchFamily="34" charset="0"/>
              </a:rPr>
              <a:t>przedsiębiorstwa z sektora MŚP</a:t>
            </a:r>
            <a:endParaRPr lang="pl-PL" b="1" dirty="0" smtClean="0">
              <a:latin typeface="Calibri" pitchFamily="34" charset="0"/>
            </a:endParaRP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endParaRPr lang="pl-PL" sz="2400" dirty="0">
              <a:latin typeface="Calibri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210425" y="110490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Dla kogo?</a:t>
            </a:r>
            <a:endParaRPr lang="pl-PL" b="1" dirty="0"/>
          </a:p>
        </p:txBody>
      </p:sp>
      <p:pic>
        <p:nvPicPr>
          <p:cNvPr id="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91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005" y="4143375"/>
            <a:ext cx="361091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/>
          </p:cNvSpPr>
          <p:nvPr/>
        </p:nvSpPr>
        <p:spPr bwMode="auto">
          <a:xfrm>
            <a:off x="628650" y="1200149"/>
            <a:ext cx="790416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endParaRPr lang="pl-PL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200" b="1" u="sng" dirty="0" smtClean="0">
                <a:solidFill>
                  <a:srgbClr val="000099"/>
                </a:solidFill>
                <a:latin typeface="Calibri" pitchFamily="34" charset="0"/>
              </a:rPr>
              <a:t>Wsparcie przedsiębiorczości akademickiej</a:t>
            </a:r>
            <a:r>
              <a:rPr lang="pl-PL" sz="22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000" i="1" dirty="0" smtClean="0">
                <a:latin typeface="Calibri" pitchFamily="34" charset="0"/>
              </a:rPr>
              <a:t>(</a:t>
            </a:r>
            <a:r>
              <a:rPr lang="pl-PL" sz="2000" i="1" dirty="0" smtClean="0">
                <a:solidFill>
                  <a:srgbClr val="FF0000"/>
                </a:solidFill>
                <a:latin typeface="Calibri" pitchFamily="34" charset="0"/>
              </a:rPr>
              <a:t>21 000 </a:t>
            </a:r>
            <a:r>
              <a:rPr lang="pl-PL" sz="2000" i="1" dirty="0" err="1" smtClean="0">
                <a:solidFill>
                  <a:srgbClr val="FF0000"/>
                </a:solidFill>
                <a:latin typeface="Calibri" pitchFamily="34" charset="0"/>
              </a:rPr>
              <a:t>000</a:t>
            </a:r>
            <a:r>
              <a:rPr lang="pl-PL" sz="2000" i="1" dirty="0" smtClean="0">
                <a:solidFill>
                  <a:srgbClr val="FF0000"/>
                </a:solidFill>
                <a:latin typeface="Calibri" pitchFamily="34" charset="0"/>
              </a:rPr>
              <a:t> €</a:t>
            </a:r>
            <a:r>
              <a:rPr lang="pl-PL" sz="2000" i="1" dirty="0" smtClean="0">
                <a:latin typeface="Calibri" pitchFamily="34" charset="0"/>
              </a:rPr>
              <a:t>)</a:t>
            </a:r>
            <a:endParaRPr lang="pl-PL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14350" indent="-514350" eaLnBrk="0" hangingPunct="0">
              <a:lnSpc>
                <a:spcPct val="80000"/>
              </a:lnSpc>
              <a:spcBef>
                <a:spcPts val="1800"/>
              </a:spcBef>
              <a:buSzPct val="150000"/>
              <a:buFont typeface="+mj-lt"/>
              <a:buAutoNum type="romanUcPeriod"/>
              <a:tabLst>
                <a:tab pos="0" algn="l"/>
              </a:tabLst>
            </a:pPr>
            <a:r>
              <a:rPr lang="pl-PL" sz="2000" b="1" dirty="0" smtClean="0">
                <a:solidFill>
                  <a:srgbClr val="000099"/>
                </a:solidFill>
                <a:latin typeface="Calibri" pitchFamily="34" charset="0"/>
              </a:rPr>
              <a:t>Wsparcie procesów badawczo-rozwojowych w  przedsiębiorstwach akademickich 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stworzenie lub rozwój zaplecza badawczo-rozwojowego w przedsiębiorstwach odpryskowych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prowadzenie prac badawczo-rozwojowych przez przedsiębiorstwa odpryskowe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wsparcie doradcze dotyczące pobudzania transferu technologii i procesu komercjalizacji wyników prac badawczo-rozwojowych jednostek naukowych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bony na patent</a:t>
            </a: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14350" indent="-514350" eaLnBrk="0" hangingPunct="0">
              <a:lnSpc>
                <a:spcPct val="80000"/>
              </a:lnSpc>
              <a:spcBef>
                <a:spcPct val="20000"/>
              </a:spcBef>
              <a:buSzPct val="150000"/>
              <a:buFont typeface="+mj-lt"/>
              <a:buAutoNum type="romanUcPeriod" startAt="2"/>
              <a:tabLst>
                <a:tab pos="0" algn="l"/>
              </a:tabLst>
            </a:pPr>
            <a:r>
              <a:rPr lang="pl-PL" sz="2000" b="1" dirty="0" smtClean="0">
                <a:solidFill>
                  <a:srgbClr val="000099"/>
                </a:solidFill>
                <a:latin typeface="Calibri" pitchFamily="34" charset="0"/>
              </a:rPr>
              <a:t>Wsparcie procesów wdrożeniowych </a:t>
            </a:r>
            <a:br>
              <a:rPr lang="pl-PL" sz="2000" b="1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rgbClr val="000099"/>
                </a:solidFill>
                <a:latin typeface="Calibri" pitchFamily="34" charset="0"/>
              </a:rPr>
              <a:t>w  przedsiębiorstwach akademickich</a:t>
            </a:r>
            <a:endParaRPr lang="pl-PL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1000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 wsparcie tworzenia innowacyjnych </a:t>
            </a:r>
            <a:br>
              <a:rPr lang="pl-PL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przedsiębiorstw odpryskowych w oparciu </a:t>
            </a:r>
            <a:br>
              <a:rPr lang="pl-PL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o wyniki prac badawczo-rozwojowych poprzez </a:t>
            </a:r>
            <a:br>
              <a:rPr lang="pl-PL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000099"/>
                </a:solidFill>
                <a:latin typeface="Calibri" pitchFamily="34" charset="0"/>
              </a:rPr>
              <a:t>uruchomienie wsparcia kapitałowego</a:t>
            </a:r>
          </a:p>
          <a:p>
            <a:pPr marL="185738" indent="-476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0" algn="l"/>
              </a:tabLst>
            </a:pPr>
            <a:endParaRPr lang="pl-PL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0975" eaLnBrk="0" hangingPunct="0">
              <a:lnSpc>
                <a:spcPct val="80000"/>
              </a:lnSpc>
              <a:spcBef>
                <a:spcPct val="20000"/>
              </a:spcBef>
              <a:buSzPct val="150000"/>
              <a:tabLst>
                <a:tab pos="0" algn="l"/>
              </a:tabLst>
            </a:pPr>
            <a:endParaRPr lang="pl-PL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0975" eaLnBrk="0" hangingPunct="0">
              <a:lnSpc>
                <a:spcPct val="80000"/>
              </a:lnSpc>
              <a:spcBef>
                <a:spcPct val="20000"/>
              </a:spcBef>
              <a:buSzPct val="150000"/>
              <a:tabLst>
                <a:tab pos="0" algn="l"/>
              </a:tabLst>
            </a:pP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pl-PL" sz="2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22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endParaRPr lang="pl-PL" sz="2400" dirty="0">
              <a:latin typeface="Calibri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210425" y="110490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Typy projektów</a:t>
            </a:r>
            <a:endParaRPr lang="pl-PL" b="1" dirty="0"/>
          </a:p>
        </p:txBody>
      </p:sp>
      <p:pic>
        <p:nvPicPr>
          <p:cNvPr id="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5114925" y="4362450"/>
            <a:ext cx="523875" cy="542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i="1" dirty="0" smtClean="0"/>
              <a:t>IF</a:t>
            </a:r>
            <a:endParaRPr lang="pl-PL" sz="2000" b="1" i="1" dirty="0"/>
          </a:p>
        </p:txBody>
      </p:sp>
    </p:spTree>
    <p:extLst>
      <p:ext uri="{BB962C8B-B14F-4D97-AF65-F5344CB8AC3E}">
        <p14:creationId xmlns:p14="http://schemas.microsoft.com/office/powerpoint/2010/main" val="420609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609600" y="4819650"/>
            <a:ext cx="7734300" cy="7905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II.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00075" y="2771774"/>
            <a:ext cx="7753350" cy="19621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I.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619125" y="1219199"/>
            <a:ext cx="790416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endParaRPr lang="pl-PL" sz="22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200" b="1" dirty="0" smtClean="0">
                <a:solidFill>
                  <a:srgbClr val="000099"/>
                </a:solidFill>
                <a:latin typeface="Calibri" pitchFamily="34" charset="0"/>
              </a:rPr>
              <a:t>Wsparcie przedsiębiorczości akademickiej </a:t>
            </a:r>
          </a:p>
          <a:p>
            <a:pPr marL="185738" lvl="0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000" i="1" dirty="0" smtClean="0">
                <a:latin typeface="Calibri" pitchFamily="34" charset="0"/>
              </a:rPr>
              <a:t>(</a:t>
            </a:r>
            <a:r>
              <a:rPr lang="pl-PL" sz="2000" i="1" dirty="0" smtClean="0">
                <a:solidFill>
                  <a:srgbClr val="FF0000"/>
                </a:solidFill>
                <a:latin typeface="Calibri" pitchFamily="34" charset="0"/>
              </a:rPr>
              <a:t>21 000 </a:t>
            </a:r>
            <a:r>
              <a:rPr lang="pl-PL" sz="2000" i="1" dirty="0" err="1" smtClean="0">
                <a:solidFill>
                  <a:srgbClr val="FF0000"/>
                </a:solidFill>
                <a:latin typeface="Calibri" pitchFamily="34" charset="0"/>
              </a:rPr>
              <a:t>000</a:t>
            </a:r>
            <a:r>
              <a:rPr lang="pl-PL" sz="2000" i="1" dirty="0" smtClean="0">
                <a:solidFill>
                  <a:srgbClr val="FF0000"/>
                </a:solidFill>
                <a:latin typeface="Calibri" pitchFamily="34" charset="0"/>
              </a:rPr>
              <a:t> €</a:t>
            </a:r>
            <a:r>
              <a:rPr lang="pl-PL" sz="2000" i="1" dirty="0" smtClean="0">
                <a:latin typeface="Calibri" pitchFamily="34" charset="0"/>
              </a:rPr>
              <a:t>)</a:t>
            </a:r>
            <a:endParaRPr lang="pl-PL" sz="20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20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pl-PL" sz="22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990600" lvl="0" indent="-904875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pl-PL" u="sng" dirty="0" smtClean="0">
                <a:latin typeface="Calibri" pitchFamily="34" charset="0"/>
              </a:rPr>
              <a:t>Typ beneficjenta: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przedsiębiorstwa odpryskowe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konsorcja przedsiębiorstw odpryskowych i przedsiębiorstw </a:t>
            </a:r>
            <a:r>
              <a:rPr lang="pl-PL" u="sng" dirty="0" smtClean="0">
                <a:latin typeface="Calibri" pitchFamily="34" charset="0"/>
              </a:rPr>
              <a:t>pod warunkiem</a:t>
            </a:r>
            <a:r>
              <a:rPr lang="pl-PL" dirty="0" smtClean="0">
                <a:latin typeface="Calibri" pitchFamily="34" charset="0"/>
              </a:rPr>
              <a:t>, że </a:t>
            </a:r>
            <a:r>
              <a:rPr lang="pl-PL" u="sng" dirty="0" smtClean="0">
                <a:latin typeface="Calibri" pitchFamily="34" charset="0"/>
              </a:rPr>
              <a:t>liderem</a:t>
            </a:r>
            <a:r>
              <a:rPr lang="pl-PL" dirty="0" smtClean="0">
                <a:latin typeface="Calibri" pitchFamily="34" charset="0"/>
              </a:rPr>
              <a:t> takiego konsorcjum jest </a:t>
            </a:r>
            <a:r>
              <a:rPr lang="pl-PL" u="sng" dirty="0" smtClean="0">
                <a:latin typeface="Calibri" pitchFamily="34" charset="0"/>
              </a:rPr>
              <a:t>przedsiębiorstwo odpryskowe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>
                <a:latin typeface="Calibri" pitchFamily="34" charset="0"/>
              </a:rPr>
              <a:t>spółki celowe jednostek naukowych, </a:t>
            </a:r>
            <a:r>
              <a:rPr lang="pl-PL" u="sng" dirty="0" smtClean="0">
                <a:latin typeface="Calibri" pitchFamily="34" charset="0"/>
              </a:rPr>
              <a:t>pod warunkiem</a:t>
            </a:r>
            <a:r>
              <a:rPr lang="pl-PL" dirty="0" smtClean="0">
                <a:latin typeface="Calibri" pitchFamily="34" charset="0"/>
              </a:rPr>
              <a:t>, że podstawowym celem ich działania jest </a:t>
            </a:r>
            <a:r>
              <a:rPr lang="pl-PL" u="sng" dirty="0" smtClean="0">
                <a:latin typeface="Calibri" pitchFamily="34" charset="0"/>
              </a:rPr>
              <a:t>współpraca z przedsiębiorstwami z sektora prywatnego</a:t>
            </a: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990600" lvl="1" indent="-3619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pl-PL" dirty="0" smtClean="0"/>
              <a:t>podmiot wdrażający instrument finansowy </a:t>
            </a:r>
            <a:endParaRPr lang="pl-PL" dirty="0" smtClean="0">
              <a:latin typeface="Calibri" pitchFamily="34" charset="0"/>
            </a:endParaRP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dirty="0" smtClean="0">
              <a:latin typeface="Calibri" pitchFamily="34" charset="0"/>
            </a:endParaRP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u="sng" dirty="0" smtClean="0">
                <a:latin typeface="Calibri" pitchFamily="34" charset="0"/>
              </a:rPr>
              <a:t>Odbiorcy wsparcia: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rgbClr val="00B0F0"/>
                </a:solidFill>
                <a:latin typeface="Calibri" pitchFamily="34" charset="0"/>
              </a:rPr>
              <a:t>przedsiębiorstwa </a:t>
            </a:r>
            <a:endParaRPr lang="pl-PL" b="1" dirty="0" smtClean="0">
              <a:latin typeface="Calibri" pitchFamily="34" charset="0"/>
            </a:endParaRPr>
          </a:p>
          <a:p>
            <a:pPr marL="361950" lvl="1" indent="-180975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endParaRPr lang="pl-PL" sz="2400" dirty="0">
              <a:latin typeface="Calibri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210425" y="1104900"/>
            <a:ext cx="17145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Dla kogo?</a:t>
            </a:r>
            <a:endParaRPr lang="pl-PL" b="1" dirty="0"/>
          </a:p>
        </p:txBody>
      </p:sp>
      <p:pic>
        <p:nvPicPr>
          <p:cNvPr id="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8317559"/>
      </p:ext>
    </p:extLst>
  </p:cSld>
  <p:clrMapOvr>
    <a:masterClrMapping/>
  </p:clrMapOvr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41BC98EB-B254-48DE-A757-86CC93C6277F}"/>
    </a:ext>
  </a:extLst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693</TotalTime>
  <Words>1617</Words>
  <Application>Microsoft Office PowerPoint</Application>
  <PresentationFormat>Pokaz na ekranie (4:3)</PresentationFormat>
  <Paragraphs>382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8</vt:i4>
      </vt:variant>
      <vt:variant>
        <vt:lpstr>Tytuły slajdów</vt:lpstr>
      </vt:variant>
      <vt:variant>
        <vt:i4>32</vt:i4>
      </vt:variant>
    </vt:vector>
  </HeadingPairs>
  <TitlesOfParts>
    <vt:vector size="40" baseType="lpstr"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j.zakrzewska</dc:creator>
  <cp:lastModifiedBy>Michał Heller</cp:lastModifiedBy>
  <cp:revision>56</cp:revision>
  <dcterms:created xsi:type="dcterms:W3CDTF">2015-01-15T11:10:57Z</dcterms:created>
  <dcterms:modified xsi:type="dcterms:W3CDTF">2015-06-24T09:59:47Z</dcterms:modified>
</cp:coreProperties>
</file>