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81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0" r:id="rId23"/>
    <p:sldId id="27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-1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Arkusz_programu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 smtClean="0"/>
              <a:t>Posiedzenia Komisji,</a:t>
            </a:r>
            <a:r>
              <a:rPr lang="pl-PL" baseline="0" dirty="0" smtClean="0"/>
              <a:t> Prezydium, zespołów</a:t>
            </a:r>
            <a:endParaRPr lang="pl-PL" dirty="0"/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Posiedzenia Komisji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Arkusz1!$A$2:$A$15</c:f>
              <c:strCache>
                <c:ptCount val="14"/>
                <c:pt idx="0">
                  <c:v>Rok 2002</c:v>
                </c:pt>
                <c:pt idx="1">
                  <c:v>Rok 2003</c:v>
                </c:pt>
                <c:pt idx="2">
                  <c:v>Rok 2004</c:v>
                </c:pt>
                <c:pt idx="3">
                  <c:v>Rok 2005</c:v>
                </c:pt>
                <c:pt idx="4">
                  <c:v>Rok 2006</c:v>
                </c:pt>
                <c:pt idx="5">
                  <c:v>Rok 2007</c:v>
                </c:pt>
                <c:pt idx="6">
                  <c:v>Rok 2008</c:v>
                </c:pt>
                <c:pt idx="7">
                  <c:v>Rok 2009</c:v>
                </c:pt>
                <c:pt idx="8">
                  <c:v>Rok 2010</c:v>
                </c:pt>
                <c:pt idx="9">
                  <c:v>Rok 2011</c:v>
                </c:pt>
                <c:pt idx="10">
                  <c:v>Rok 2012</c:v>
                </c:pt>
                <c:pt idx="11">
                  <c:v>Rok 2013</c:v>
                </c:pt>
                <c:pt idx="12">
                  <c:v>Rok 2014</c:v>
                </c:pt>
                <c:pt idx="13">
                  <c:v>Rok 2015</c:v>
                </c:pt>
              </c:strCache>
            </c:strRef>
          </c:cat>
          <c:val>
            <c:numRef>
              <c:f>Arkusz1!$B$2:$B$15</c:f>
              <c:numCache>
                <c:formatCode>General</c:formatCode>
                <c:ptCount val="14"/>
                <c:pt idx="0">
                  <c:v>5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4</c:v>
                </c:pt>
                <c:pt idx="9">
                  <c:v>6</c:v>
                </c:pt>
                <c:pt idx="10">
                  <c:v>7</c:v>
                </c:pt>
                <c:pt idx="11">
                  <c:v>5</c:v>
                </c:pt>
                <c:pt idx="12">
                  <c:v>0</c:v>
                </c:pt>
                <c:pt idx="13">
                  <c:v>1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Posiedzenia Prezydium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Arkusz1!$A$2:$A$15</c:f>
              <c:strCache>
                <c:ptCount val="14"/>
                <c:pt idx="0">
                  <c:v>Rok 2002</c:v>
                </c:pt>
                <c:pt idx="1">
                  <c:v>Rok 2003</c:v>
                </c:pt>
                <c:pt idx="2">
                  <c:v>Rok 2004</c:v>
                </c:pt>
                <c:pt idx="3">
                  <c:v>Rok 2005</c:v>
                </c:pt>
                <c:pt idx="4">
                  <c:v>Rok 2006</c:v>
                </c:pt>
                <c:pt idx="5">
                  <c:v>Rok 2007</c:v>
                </c:pt>
                <c:pt idx="6">
                  <c:v>Rok 2008</c:v>
                </c:pt>
                <c:pt idx="7">
                  <c:v>Rok 2009</c:v>
                </c:pt>
                <c:pt idx="8">
                  <c:v>Rok 2010</c:v>
                </c:pt>
                <c:pt idx="9">
                  <c:v>Rok 2011</c:v>
                </c:pt>
                <c:pt idx="10">
                  <c:v>Rok 2012</c:v>
                </c:pt>
                <c:pt idx="11">
                  <c:v>Rok 2013</c:v>
                </c:pt>
                <c:pt idx="12">
                  <c:v>Rok 2014</c:v>
                </c:pt>
                <c:pt idx="13">
                  <c:v>Rok 2015</c:v>
                </c:pt>
              </c:strCache>
            </c:strRef>
          </c:cat>
          <c:val>
            <c:numRef>
              <c:f>Arkusz1!$C$2:$C$15</c:f>
              <c:numCache>
                <c:formatCode>General</c:formatCode>
                <c:ptCount val="14"/>
                <c:pt idx="0">
                  <c:v>4</c:v>
                </c:pt>
                <c:pt idx="1">
                  <c:v>7</c:v>
                </c:pt>
                <c:pt idx="2">
                  <c:v>5</c:v>
                </c:pt>
                <c:pt idx="3">
                  <c:v>2</c:v>
                </c:pt>
                <c:pt idx="4">
                  <c:v>6</c:v>
                </c:pt>
                <c:pt idx="5">
                  <c:v>7</c:v>
                </c:pt>
                <c:pt idx="6">
                  <c:v>9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4</c:v>
                </c:pt>
                <c:pt idx="11">
                  <c:v>2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Posiedzenia zespołów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Arkusz1!$A$2:$A$15</c:f>
              <c:strCache>
                <c:ptCount val="14"/>
                <c:pt idx="0">
                  <c:v>Rok 2002</c:v>
                </c:pt>
                <c:pt idx="1">
                  <c:v>Rok 2003</c:v>
                </c:pt>
                <c:pt idx="2">
                  <c:v>Rok 2004</c:v>
                </c:pt>
                <c:pt idx="3">
                  <c:v>Rok 2005</c:v>
                </c:pt>
                <c:pt idx="4">
                  <c:v>Rok 2006</c:v>
                </c:pt>
                <c:pt idx="5">
                  <c:v>Rok 2007</c:v>
                </c:pt>
                <c:pt idx="6">
                  <c:v>Rok 2008</c:v>
                </c:pt>
                <c:pt idx="7">
                  <c:v>Rok 2009</c:v>
                </c:pt>
                <c:pt idx="8">
                  <c:v>Rok 2010</c:v>
                </c:pt>
                <c:pt idx="9">
                  <c:v>Rok 2011</c:v>
                </c:pt>
                <c:pt idx="10">
                  <c:v>Rok 2012</c:v>
                </c:pt>
                <c:pt idx="11">
                  <c:v>Rok 2013</c:v>
                </c:pt>
                <c:pt idx="12">
                  <c:v>Rok 2014</c:v>
                </c:pt>
                <c:pt idx="13">
                  <c:v>Rok 2015</c:v>
                </c:pt>
              </c:strCache>
            </c:strRef>
          </c:cat>
          <c:val>
            <c:numRef>
              <c:f>Arkusz1!$D$2:$D$15</c:f>
              <c:numCache>
                <c:formatCode>General</c:formatCode>
                <c:ptCount val="14"/>
                <c:pt idx="0">
                  <c:v>3</c:v>
                </c:pt>
                <c:pt idx="1">
                  <c:v>5</c:v>
                </c:pt>
                <c:pt idx="2">
                  <c:v>1</c:v>
                </c:pt>
                <c:pt idx="3">
                  <c:v>2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  <c:pt idx="7">
                  <c:v>0</c:v>
                </c:pt>
                <c:pt idx="8">
                  <c:v>2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</c:ser>
        <c:gapWidth val="219"/>
        <c:overlap val="-27"/>
        <c:axId val="69235072"/>
        <c:axId val="69236608"/>
      </c:barChart>
      <c:catAx>
        <c:axId val="6923507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9236608"/>
        <c:crosses val="autoZero"/>
        <c:auto val="1"/>
        <c:lblAlgn val="ctr"/>
        <c:lblOffset val="100"/>
      </c:catAx>
      <c:valAx>
        <c:axId val="6923660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9235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Podsumowanie współpracy w ramach WKDS w </a:t>
            </a:r>
            <a:r>
              <a:rPr lang="pl-PL" dirty="0" err="1" smtClean="0"/>
              <a:t>bydgoszczy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490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Główne tematy omawiane podczas posiedzeń komisji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4212" y="3304309"/>
            <a:ext cx="8535988" cy="2690091"/>
          </a:xfrm>
        </p:spPr>
        <p:txBody>
          <a:bodyPr>
            <a:normAutofit fontScale="92500" lnSpcReduction="10000"/>
          </a:bodyPr>
          <a:lstStyle/>
          <a:p>
            <a:r>
              <a:rPr lang="pl-PL" dirty="0">
                <a:solidFill>
                  <a:schemeClr val="tx1"/>
                </a:solidFill>
              </a:rPr>
              <a:t>Prezydium WKDS 22.02.2012 r</a:t>
            </a:r>
            <a:r>
              <a:rPr lang="pl-PL" dirty="0" smtClean="0">
                <a:solidFill>
                  <a:schemeClr val="tx1"/>
                </a:solidFill>
              </a:rPr>
              <a:t>.</a:t>
            </a:r>
          </a:p>
          <a:p>
            <a:r>
              <a:rPr lang="pl-PL" b="1" dirty="0">
                <a:solidFill>
                  <a:schemeClr val="tx1"/>
                </a:solidFill>
              </a:rPr>
              <a:t>Niepokojąca sytuacja na rynku pracy </a:t>
            </a:r>
            <a:r>
              <a:rPr lang="pl-PL" b="1" dirty="0" smtClean="0">
                <a:solidFill>
                  <a:schemeClr val="tx1"/>
                </a:solidFill>
              </a:rPr>
              <a:t>w </a:t>
            </a:r>
            <a:r>
              <a:rPr lang="pl-PL" b="1" dirty="0">
                <a:solidFill>
                  <a:schemeClr val="tx1"/>
                </a:solidFill>
              </a:rPr>
              <a:t>województwie kujawsko-pomorskim, związana z dokonywanymi i planowanymi zwolnieniami grupowymi w Bydgoskich Fabrykach Mebli S.A.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Rezultaty działań WKDS:</a:t>
            </a:r>
          </a:p>
          <a:p>
            <a:r>
              <a:rPr lang="pl-PL" dirty="0">
                <a:solidFill>
                  <a:schemeClr val="tx1"/>
                </a:solidFill>
              </a:rPr>
              <a:t>Posiedzenie Prezydium </a:t>
            </a:r>
            <a:r>
              <a:rPr lang="pl-PL" dirty="0" smtClean="0">
                <a:solidFill>
                  <a:schemeClr val="tx1"/>
                </a:solidFill>
              </a:rPr>
              <a:t>WKDS </a:t>
            </a:r>
            <a:r>
              <a:rPr lang="pl-PL" dirty="0">
                <a:solidFill>
                  <a:schemeClr val="tx1"/>
                </a:solidFill>
              </a:rPr>
              <a:t>doprowadziło do wzmocnienia dialogu pomiędzy załogą a Zarządem firmy, a w rezultacie pozwoliło </a:t>
            </a:r>
            <a:r>
              <a:rPr lang="pl-PL" dirty="0" smtClean="0">
                <a:solidFill>
                  <a:schemeClr val="tx1"/>
                </a:solidFill>
              </a:rPr>
              <a:t>na </a:t>
            </a:r>
            <a:r>
              <a:rPr lang="pl-PL" dirty="0">
                <a:solidFill>
                  <a:schemeClr val="tx1"/>
                </a:solidFill>
              </a:rPr>
              <a:t>kontynuację działalności firmy.</a:t>
            </a:r>
          </a:p>
        </p:txBody>
      </p:sp>
    </p:spTree>
    <p:extLst>
      <p:ext uri="{BB962C8B-B14F-4D97-AF65-F5344CB8AC3E}">
        <p14:creationId xmlns="" xmlns:p14="http://schemas.microsoft.com/office/powerpoint/2010/main" val="119924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Główne tematy omawiane podczas posiedzeń komisji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4212" y="3428999"/>
            <a:ext cx="8535988" cy="316922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pl-PL" dirty="0">
                <a:solidFill>
                  <a:schemeClr val="tx1"/>
                </a:solidFill>
              </a:rPr>
              <a:t>WKDS 29.02.2012 r.</a:t>
            </a:r>
          </a:p>
          <a:p>
            <a:pPr lvl="0"/>
            <a:r>
              <a:rPr lang="pl-PL" dirty="0">
                <a:solidFill>
                  <a:schemeClr val="tx1"/>
                </a:solidFill>
              </a:rPr>
              <a:t>Zespół ds. rozwoju społeczno-ekonomicznego sfery budżetowej WKDS 26.03.2012 r.</a:t>
            </a:r>
          </a:p>
          <a:p>
            <a:pPr lvl="0"/>
            <a:r>
              <a:rPr lang="pl-PL" dirty="0">
                <a:solidFill>
                  <a:schemeClr val="tx1"/>
                </a:solidFill>
              </a:rPr>
              <a:t>WKDS 12.04.2012 r.</a:t>
            </a:r>
          </a:p>
          <a:p>
            <a:r>
              <a:rPr lang="pl-PL" b="1" dirty="0">
                <a:solidFill>
                  <a:schemeClr val="tx1"/>
                </a:solidFill>
              </a:rPr>
              <a:t>Sytuacja dotycząca planowanej likwidacji szkół i placówek oświatowych w regionie.</a:t>
            </a:r>
          </a:p>
          <a:p>
            <a:r>
              <a:rPr lang="pl-PL" dirty="0">
                <a:solidFill>
                  <a:schemeClr val="tx1"/>
                </a:solidFill>
              </a:rPr>
              <a:t>Rezultaty działań WKDS: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Działania </a:t>
            </a:r>
            <a:r>
              <a:rPr lang="pl-PL" dirty="0">
                <a:solidFill>
                  <a:schemeClr val="tx1"/>
                </a:solidFill>
              </a:rPr>
              <a:t>WKDS doprowadziły do wygaszenia rozpatrywanych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na forum Komisji protestów społecznych związanych z likwidacją szkół i placówek oświatowych.</a:t>
            </a:r>
            <a:endParaRPr lang="pl-PL" dirty="0" smtClean="0">
              <a:solidFill>
                <a:schemeClr val="tx1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57627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Główne tematy omawiane podczas posiedzeń komisji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4212" y="3429000"/>
            <a:ext cx="8535988" cy="2565400"/>
          </a:xfrm>
        </p:spPr>
        <p:txBody>
          <a:bodyPr>
            <a:normAutofit fontScale="92500" lnSpcReduction="10000"/>
          </a:bodyPr>
          <a:lstStyle/>
          <a:p>
            <a:r>
              <a:rPr lang="pl-PL" dirty="0">
                <a:solidFill>
                  <a:schemeClr val="tx1"/>
                </a:solidFill>
              </a:rPr>
              <a:t>WKDS 12.04.2012 r</a:t>
            </a:r>
            <a:r>
              <a:rPr lang="pl-PL" dirty="0" smtClean="0">
                <a:solidFill>
                  <a:schemeClr val="tx1"/>
                </a:solidFill>
              </a:rPr>
              <a:t>.</a:t>
            </a:r>
          </a:p>
          <a:p>
            <a:r>
              <a:rPr lang="pl-PL" b="1" dirty="0">
                <a:solidFill>
                  <a:schemeClr val="tx1"/>
                </a:solidFill>
              </a:rPr>
              <a:t>Konflikt pomiędzy wykonawcą odcinka autostrady A1 Toruń - Stryków, przebiegającego przez obszar województwa kujawsko-pomorskiego, a lokalnymi samorządami, w związku z realizacją inwestycji.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Rezultaty działań WKDS:</a:t>
            </a:r>
          </a:p>
          <a:p>
            <a:r>
              <a:rPr lang="pl-PL" dirty="0">
                <a:solidFill>
                  <a:schemeClr val="tx1"/>
                </a:solidFill>
              </a:rPr>
              <a:t>Posiedzenie WKDS zainicjowało dialog pomiędzy samorządowcami a wykonawcą odcinka autostrady A1 Toruń </a:t>
            </a:r>
            <a:r>
              <a:rPr lang="pl-PL" dirty="0" smtClean="0">
                <a:solidFill>
                  <a:schemeClr val="tx1"/>
                </a:solidFill>
              </a:rPr>
              <a:t>– Stryków</a:t>
            </a:r>
            <a:r>
              <a:rPr lang="pl-PL" dirty="0">
                <a:solidFill>
                  <a:schemeClr val="tx1"/>
                </a:solidFill>
              </a:rPr>
              <a:t>.</a:t>
            </a:r>
            <a:endParaRPr lang="pl-PL" b="1" i="1" dirty="0">
              <a:solidFill>
                <a:schemeClr val="tx1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31005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Główne tematy omawiane podczas posiedzeń komisji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4212" y="2857500"/>
            <a:ext cx="8535988" cy="3657600"/>
          </a:xfrm>
        </p:spPr>
        <p:txBody>
          <a:bodyPr>
            <a:normAutofit fontScale="92500" lnSpcReduction="10000"/>
          </a:bodyPr>
          <a:lstStyle/>
          <a:p>
            <a:r>
              <a:rPr lang="pl-PL" dirty="0">
                <a:solidFill>
                  <a:schemeClr val="tx1"/>
                </a:solidFill>
              </a:rPr>
              <a:t>WKDS 5.06.2012 r</a:t>
            </a:r>
            <a:r>
              <a:rPr lang="pl-PL" dirty="0" smtClean="0">
                <a:solidFill>
                  <a:schemeClr val="tx1"/>
                </a:solidFill>
              </a:rPr>
              <a:t>.</a:t>
            </a:r>
          </a:p>
          <a:p>
            <a:r>
              <a:rPr lang="pl-PL" b="1" dirty="0">
                <a:solidFill>
                  <a:schemeClr val="tx1"/>
                </a:solidFill>
              </a:rPr>
              <a:t>Sytuacja w japońskich firmach działających </a:t>
            </a:r>
            <a:r>
              <a:rPr lang="pl-PL" b="1" dirty="0" smtClean="0">
                <a:solidFill>
                  <a:schemeClr val="tx1"/>
                </a:solidFill>
              </a:rPr>
              <a:t>w </a:t>
            </a:r>
            <a:r>
              <a:rPr lang="pl-PL" b="1" dirty="0">
                <a:solidFill>
                  <a:schemeClr val="tx1"/>
                </a:solidFill>
              </a:rPr>
              <a:t>Pomorskiej Specjalnej Strefie Ekonomicznej – Sharp Manufacturing Poland oraz Orion </a:t>
            </a:r>
            <a:r>
              <a:rPr lang="pl-PL" b="1" dirty="0" err="1">
                <a:solidFill>
                  <a:schemeClr val="tx1"/>
                </a:solidFill>
              </a:rPr>
              <a:t>Electric</a:t>
            </a:r>
            <a:r>
              <a:rPr lang="pl-PL" b="1" dirty="0">
                <a:solidFill>
                  <a:schemeClr val="tx1"/>
                </a:solidFill>
              </a:rPr>
              <a:t> Poland – w związku </a:t>
            </a:r>
            <a:r>
              <a:rPr lang="pl-PL" b="1" dirty="0" smtClean="0">
                <a:solidFill>
                  <a:schemeClr val="tx1"/>
                </a:solidFill>
              </a:rPr>
              <a:t>z </a:t>
            </a:r>
            <a:r>
              <a:rPr lang="pl-PL" b="1" dirty="0">
                <a:solidFill>
                  <a:schemeClr val="tx1"/>
                </a:solidFill>
              </a:rPr>
              <a:t>przeprowadzaną restrukturyzacją.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Rezultaty działań WKDS: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Podczas </a:t>
            </a:r>
            <a:r>
              <a:rPr lang="pl-PL" dirty="0">
                <a:solidFill>
                  <a:schemeClr val="tx1"/>
                </a:solidFill>
              </a:rPr>
              <a:t>spotkania przedstawiciele zarządów firm funkcjonujących w Strefie wyrazili chęć podjęcia dialogu w celu wspólnego wypracowania kompromisu. Zadeklarowali pomoc w znalezieniu pracy dla zwalnianych pracowników. Pozwoliło to na uniknięcie poważniejszych konfliktów społecznych związanych 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z przeprowadzanymi grupowymi zwolnieniami pracowników.</a:t>
            </a:r>
          </a:p>
        </p:txBody>
      </p:sp>
    </p:spTree>
    <p:extLst>
      <p:ext uri="{BB962C8B-B14F-4D97-AF65-F5344CB8AC3E}">
        <p14:creationId xmlns="" xmlns:p14="http://schemas.microsoft.com/office/powerpoint/2010/main" val="176433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Główne tematy omawiane podczas posiedzeń komisji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4212" y="3044536"/>
            <a:ext cx="8535988" cy="2949864"/>
          </a:xfrm>
        </p:spPr>
        <p:txBody>
          <a:bodyPr>
            <a:normAutofit fontScale="92500"/>
          </a:bodyPr>
          <a:lstStyle/>
          <a:p>
            <a:r>
              <a:rPr lang="pl-PL" dirty="0">
                <a:solidFill>
                  <a:schemeClr val="tx1"/>
                </a:solidFill>
              </a:rPr>
              <a:t>Prezydium WKDS 14.09.2012 r</a:t>
            </a:r>
            <a:r>
              <a:rPr lang="pl-PL" dirty="0" smtClean="0">
                <a:solidFill>
                  <a:schemeClr val="tx1"/>
                </a:solidFill>
              </a:rPr>
              <a:t>.</a:t>
            </a:r>
          </a:p>
          <a:p>
            <a:r>
              <a:rPr lang="pl-PL" b="1" dirty="0">
                <a:solidFill>
                  <a:schemeClr val="tx1"/>
                </a:solidFill>
              </a:rPr>
              <a:t>Niepokojąca sytuacja na rynku pracy </a:t>
            </a:r>
            <a:r>
              <a:rPr lang="pl-PL" b="1" dirty="0" smtClean="0">
                <a:solidFill>
                  <a:schemeClr val="tx1"/>
                </a:solidFill>
              </a:rPr>
              <a:t>w </a:t>
            </a:r>
            <a:r>
              <a:rPr lang="pl-PL" b="1" dirty="0">
                <a:solidFill>
                  <a:schemeClr val="tx1"/>
                </a:solidFill>
              </a:rPr>
              <a:t>województwie kujawsko-pomorskim, związana z dokonywanymi i planowanymi zwolnieniami grupowymi w Fabryce Form Metalowych „</a:t>
            </a:r>
            <a:r>
              <a:rPr lang="pl-PL" b="1" dirty="0" err="1">
                <a:solidFill>
                  <a:schemeClr val="tx1"/>
                </a:solidFill>
              </a:rPr>
              <a:t>Formet</a:t>
            </a:r>
            <a:r>
              <a:rPr lang="pl-PL" b="1" dirty="0">
                <a:solidFill>
                  <a:schemeClr val="tx1"/>
                </a:solidFill>
              </a:rPr>
              <a:t>” S.A.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Rezultaty działań WKDS:</a:t>
            </a:r>
          </a:p>
          <a:p>
            <a:r>
              <a:rPr lang="pl-PL" dirty="0">
                <a:solidFill>
                  <a:schemeClr val="tx1"/>
                </a:solidFill>
              </a:rPr>
              <a:t>Dzięki działaniom podejmowanym przez WKDS udało się uniknąć protestów społecznych związanych z grupowymi zwolnieniami pracowników w Fabryce Form Metalowych „</a:t>
            </a:r>
            <a:r>
              <a:rPr lang="pl-PL" dirty="0" err="1">
                <a:solidFill>
                  <a:schemeClr val="tx1"/>
                </a:solidFill>
              </a:rPr>
              <a:t>Formet</a:t>
            </a:r>
            <a:r>
              <a:rPr lang="pl-PL" dirty="0">
                <a:solidFill>
                  <a:schemeClr val="tx1"/>
                </a:solidFill>
              </a:rPr>
              <a:t>” S.A.</a:t>
            </a:r>
          </a:p>
        </p:txBody>
      </p:sp>
    </p:spTree>
    <p:extLst>
      <p:ext uri="{BB962C8B-B14F-4D97-AF65-F5344CB8AC3E}">
        <p14:creationId xmlns="" xmlns:p14="http://schemas.microsoft.com/office/powerpoint/2010/main" val="168057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Główne tematy omawiane podczas posiedzeń komisji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4213" y="3429000"/>
            <a:ext cx="8535988" cy="3245757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Prezydium WKDS </a:t>
            </a:r>
            <a:r>
              <a:rPr lang="pl-PL" dirty="0" smtClean="0">
                <a:solidFill>
                  <a:schemeClr val="tx1"/>
                </a:solidFill>
              </a:rPr>
              <a:t>8.03.2013 </a:t>
            </a:r>
            <a:r>
              <a:rPr lang="pl-PL" dirty="0">
                <a:solidFill>
                  <a:schemeClr val="tx1"/>
                </a:solidFill>
              </a:rPr>
              <a:t>r. </a:t>
            </a:r>
            <a:endParaRPr lang="pl-PL" dirty="0" smtClean="0">
              <a:solidFill>
                <a:schemeClr val="tx1"/>
              </a:solidFill>
            </a:endParaRPr>
          </a:p>
          <a:p>
            <a:r>
              <a:rPr lang="pl-PL" b="1" dirty="0">
                <a:solidFill>
                  <a:schemeClr val="tx1"/>
                </a:solidFill>
              </a:rPr>
              <a:t>Dyskryminacja pracowników ze względu </a:t>
            </a:r>
            <a:r>
              <a:rPr lang="pl-PL" b="1" dirty="0" smtClean="0">
                <a:solidFill>
                  <a:schemeClr val="tx1"/>
                </a:solidFill>
              </a:rPr>
              <a:t>na </a:t>
            </a:r>
            <a:r>
              <a:rPr lang="pl-PL" b="1" dirty="0">
                <a:solidFill>
                  <a:schemeClr val="tx1"/>
                </a:solidFill>
              </a:rPr>
              <a:t>przynależność związkową w Okręgowej Spółdzielni Mleczarskiej „</a:t>
            </a:r>
            <a:r>
              <a:rPr lang="pl-PL" b="1" dirty="0" err="1">
                <a:solidFill>
                  <a:schemeClr val="tx1"/>
                </a:solidFill>
              </a:rPr>
              <a:t>Cuiavia</a:t>
            </a:r>
            <a:r>
              <a:rPr lang="pl-PL" b="1" dirty="0">
                <a:solidFill>
                  <a:schemeClr val="tx1"/>
                </a:solidFill>
              </a:rPr>
              <a:t>” </a:t>
            </a:r>
            <a:r>
              <a:rPr lang="pl-PL" b="1" dirty="0" smtClean="0">
                <a:solidFill>
                  <a:schemeClr val="tx1"/>
                </a:solidFill>
              </a:rPr>
              <a:t/>
            </a:r>
            <a:br>
              <a:rPr lang="pl-PL" b="1" dirty="0" smtClean="0">
                <a:solidFill>
                  <a:schemeClr val="tx1"/>
                </a:solidFill>
              </a:rPr>
            </a:br>
            <a:r>
              <a:rPr lang="pl-PL" b="1" dirty="0" smtClean="0">
                <a:solidFill>
                  <a:schemeClr val="tx1"/>
                </a:solidFill>
              </a:rPr>
              <a:t>w </a:t>
            </a:r>
            <a:r>
              <a:rPr lang="pl-PL" b="1" dirty="0">
                <a:solidFill>
                  <a:schemeClr val="tx1"/>
                </a:solidFill>
              </a:rPr>
              <a:t>Inowrocławiu</a:t>
            </a:r>
            <a:r>
              <a:rPr lang="pl-PL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Rezultaty działań WKDS:</a:t>
            </a:r>
          </a:p>
          <a:p>
            <a:r>
              <a:rPr lang="pl-PL" dirty="0">
                <a:solidFill>
                  <a:schemeClr val="tx1"/>
                </a:solidFill>
              </a:rPr>
              <a:t>Spotkanie pozwoliło na zdiagnozowanie sytuacji w Okręgowej Spółdzielni Mleczarskiej „</a:t>
            </a:r>
            <a:r>
              <a:rPr lang="pl-PL" dirty="0" err="1">
                <a:solidFill>
                  <a:schemeClr val="tx1"/>
                </a:solidFill>
              </a:rPr>
              <a:t>Cuiavia</a:t>
            </a:r>
            <a:r>
              <a:rPr lang="pl-PL" dirty="0">
                <a:solidFill>
                  <a:schemeClr val="tx1"/>
                </a:solidFill>
              </a:rPr>
              <a:t>” w Inowrocławiu. Przyczyniło się do poprawy dialogu pomiędzy związkowcami a dyrekcją </a:t>
            </a:r>
            <a:r>
              <a:rPr lang="pl-PL" dirty="0" smtClean="0">
                <a:solidFill>
                  <a:schemeClr val="tx1"/>
                </a:solidFill>
              </a:rPr>
              <a:t>zakładu</a:t>
            </a:r>
            <a:r>
              <a:rPr lang="pl-PL" dirty="0" smtClean="0"/>
              <a:t>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59053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Główne tematy omawiane podczas posiedzeń komisji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4212" y="3002973"/>
            <a:ext cx="8535988" cy="3418609"/>
          </a:xfrm>
        </p:spPr>
        <p:txBody>
          <a:bodyPr>
            <a:normAutofit fontScale="92500" lnSpcReduction="20000"/>
          </a:bodyPr>
          <a:lstStyle/>
          <a:p>
            <a:r>
              <a:rPr lang="pl-PL" dirty="0">
                <a:solidFill>
                  <a:schemeClr val="tx1"/>
                </a:solidFill>
              </a:rPr>
              <a:t>Posiedzenie zespołu </a:t>
            </a:r>
            <a:r>
              <a:rPr lang="pl-PL" dirty="0" smtClean="0">
                <a:solidFill>
                  <a:schemeClr val="tx1"/>
                </a:solidFill>
              </a:rPr>
              <a:t>ds</a:t>
            </a:r>
            <a:r>
              <a:rPr lang="pl-PL" dirty="0">
                <a:solidFill>
                  <a:schemeClr val="tx1"/>
                </a:solidFill>
              </a:rPr>
              <a:t>. rozwoju społeczno-gospodarczego sfery przemysłowej 24.04.2013 r.,</a:t>
            </a:r>
          </a:p>
          <a:p>
            <a:r>
              <a:rPr lang="pl-PL" dirty="0">
                <a:solidFill>
                  <a:schemeClr val="tx1"/>
                </a:solidFill>
              </a:rPr>
              <a:t>Posiedzenie </a:t>
            </a:r>
            <a:r>
              <a:rPr lang="pl-PL" dirty="0" smtClean="0">
                <a:solidFill>
                  <a:schemeClr val="tx1"/>
                </a:solidFill>
              </a:rPr>
              <a:t>WKDS </a:t>
            </a:r>
            <a:r>
              <a:rPr lang="pl-PL" dirty="0">
                <a:solidFill>
                  <a:schemeClr val="tx1"/>
                </a:solidFill>
              </a:rPr>
              <a:t>28.05.2013 r.</a:t>
            </a:r>
          </a:p>
          <a:p>
            <a:r>
              <a:rPr lang="pl-PL" b="1" dirty="0">
                <a:solidFill>
                  <a:schemeClr val="tx1"/>
                </a:solidFill>
              </a:rPr>
              <a:t>Planowana przez PGNiG likwidacja sześciu spółek gazownictwa, w tym Pomorskiej Spółki Gazownictwa Sp. z o.o</a:t>
            </a:r>
            <a:r>
              <a:rPr lang="pl-PL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pl-PL" dirty="0">
                <a:solidFill>
                  <a:schemeClr val="tx1"/>
                </a:solidFill>
              </a:rPr>
              <a:t>Rezultaty działań WKDS: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Spotkania </a:t>
            </a:r>
            <a:r>
              <a:rPr lang="pl-PL" dirty="0">
                <a:solidFill>
                  <a:schemeClr val="tx1"/>
                </a:solidFill>
              </a:rPr>
              <a:t>było okazją do wyjaśnienia kwestii pracowniczych oraz bezpieczeństwa mieszkańców regionu </a:t>
            </a:r>
            <a:r>
              <a:rPr lang="pl-PL" dirty="0" smtClean="0">
                <a:solidFill>
                  <a:schemeClr val="tx1"/>
                </a:solidFill>
              </a:rPr>
              <a:t>w </a:t>
            </a:r>
            <a:r>
              <a:rPr lang="pl-PL" dirty="0">
                <a:solidFill>
                  <a:schemeClr val="tx1"/>
                </a:solidFill>
              </a:rPr>
              <a:t>związku z planowaną konsolidacją. </a:t>
            </a:r>
            <a:endParaRPr lang="pl-PL" b="1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</a:rPr>
              <a:t>Formalne połączenie spółek gazownictwa Grupy Kapitałowej PGNiG nastąpiło 1 lipca 2013 r.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76162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Główne tematy omawiane podczas posiedzeń komisji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4213" y="3189514"/>
            <a:ext cx="8535988" cy="3178959"/>
          </a:xfrm>
        </p:spPr>
        <p:txBody>
          <a:bodyPr>
            <a:normAutofit fontScale="85000" lnSpcReduction="20000"/>
          </a:bodyPr>
          <a:lstStyle/>
          <a:p>
            <a:r>
              <a:rPr lang="pl-PL" dirty="0">
                <a:solidFill>
                  <a:schemeClr val="tx1"/>
                </a:solidFill>
              </a:rPr>
              <a:t>Posiedzenie zespołu </a:t>
            </a:r>
            <a:r>
              <a:rPr lang="pl-PL" dirty="0" smtClean="0">
                <a:solidFill>
                  <a:schemeClr val="tx1"/>
                </a:solidFill>
              </a:rPr>
              <a:t>ds</a:t>
            </a:r>
            <a:r>
              <a:rPr lang="pl-PL" dirty="0">
                <a:solidFill>
                  <a:schemeClr val="tx1"/>
                </a:solidFill>
              </a:rPr>
              <a:t>. rozwoju społeczno-gospodarczego sfery przemysłowej 24.04.2013 r</a:t>
            </a:r>
            <a:r>
              <a:rPr lang="pl-PL" dirty="0" smtClean="0">
                <a:solidFill>
                  <a:schemeClr val="tx1"/>
                </a:solidFill>
              </a:rPr>
              <a:t>.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</a:rPr>
              <a:t>Posiedzenie </a:t>
            </a:r>
            <a:r>
              <a:rPr lang="pl-PL" dirty="0" smtClean="0">
                <a:solidFill>
                  <a:schemeClr val="tx1"/>
                </a:solidFill>
              </a:rPr>
              <a:t>WKDS </a:t>
            </a:r>
            <a:r>
              <a:rPr lang="pl-PL" dirty="0">
                <a:solidFill>
                  <a:schemeClr val="tx1"/>
                </a:solidFill>
              </a:rPr>
              <a:t>28.05.2013 r.</a:t>
            </a:r>
          </a:p>
          <a:p>
            <a:r>
              <a:rPr lang="pl-PL" b="1" dirty="0">
                <a:solidFill>
                  <a:schemeClr val="tx1"/>
                </a:solidFill>
              </a:rPr>
              <a:t>Planowane wniesienie wojskowych przedsiębiorstw remontowo-produkcyjnych do Grupy Bumar, </a:t>
            </a:r>
            <a:r>
              <a:rPr lang="pl-PL" b="1" dirty="0" smtClean="0">
                <a:solidFill>
                  <a:schemeClr val="tx1"/>
                </a:solidFill>
              </a:rPr>
              <a:t>m.in</a:t>
            </a:r>
            <a:r>
              <a:rPr lang="pl-PL" b="1" dirty="0">
                <a:solidFill>
                  <a:schemeClr val="tx1"/>
                </a:solidFill>
              </a:rPr>
              <a:t>. Wojskowych Zakładów Uzbrojenia S.A. </a:t>
            </a:r>
            <a:r>
              <a:rPr lang="pl-PL" b="1" dirty="0" smtClean="0">
                <a:solidFill>
                  <a:schemeClr val="tx1"/>
                </a:solidFill>
              </a:rPr>
              <a:t>w </a:t>
            </a:r>
            <a:r>
              <a:rPr lang="pl-PL" b="1" dirty="0">
                <a:solidFill>
                  <a:schemeClr val="tx1"/>
                </a:solidFill>
              </a:rPr>
              <a:t>Grudziądzu oraz Wojskowych Zakładów Lotniczych Nr 2 S.A. </a:t>
            </a:r>
            <a:r>
              <a:rPr lang="pl-PL" b="1" dirty="0" smtClean="0">
                <a:solidFill>
                  <a:schemeClr val="tx1"/>
                </a:solidFill>
              </a:rPr>
              <a:t>w Bydgoszczy</a:t>
            </a:r>
          </a:p>
          <a:p>
            <a:r>
              <a:rPr lang="pl-PL" dirty="0">
                <a:solidFill>
                  <a:schemeClr val="tx1"/>
                </a:solidFill>
              </a:rPr>
              <a:t>Rezultaty działań WKDS: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Zarówno </a:t>
            </a:r>
            <a:r>
              <a:rPr lang="pl-PL" dirty="0">
                <a:solidFill>
                  <a:schemeClr val="tx1"/>
                </a:solidFill>
              </a:rPr>
              <a:t>Wojskowe Zakłady Uzbrojenia S.A. w Grudziądzu jak i Wojskowe Zakłady Lotnicze Nr 2 S.A. w Bydgoszczy </a:t>
            </a:r>
            <a:r>
              <a:rPr lang="pl-PL" dirty="0" smtClean="0">
                <a:solidFill>
                  <a:schemeClr val="tx1"/>
                </a:solidFill>
              </a:rPr>
              <a:t>ostatecznie nie </a:t>
            </a:r>
            <a:r>
              <a:rPr lang="pl-PL" dirty="0">
                <a:solidFill>
                  <a:schemeClr val="tx1"/>
                </a:solidFill>
              </a:rPr>
              <a:t>zostały wniesione do Grupy Bumar (Polskiego Holdingu Obronnego</a:t>
            </a:r>
            <a:r>
              <a:rPr lang="pl-PL" dirty="0" smtClean="0">
                <a:solidFill>
                  <a:schemeClr val="tx1"/>
                </a:solidFill>
              </a:rPr>
              <a:t>). 8 września 2014 r. oba zakłady weszły natomiast do Polskiej Grupy Zbrojeniowej.</a:t>
            </a:r>
            <a:endParaRPr lang="pl-PL" dirty="0">
              <a:solidFill>
                <a:schemeClr val="tx1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73930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Główne tematy omawiane podczas posiedzeń komisji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4212" y="3304309"/>
            <a:ext cx="8535988" cy="2690091"/>
          </a:xfrm>
        </p:spPr>
        <p:txBody>
          <a:bodyPr>
            <a:normAutofit fontScale="92500" lnSpcReduction="20000"/>
          </a:bodyPr>
          <a:lstStyle/>
          <a:p>
            <a:r>
              <a:rPr lang="pl-PL" dirty="0">
                <a:solidFill>
                  <a:schemeClr val="tx1"/>
                </a:solidFill>
              </a:rPr>
              <a:t>Posiedzenie zespołu </a:t>
            </a:r>
            <a:r>
              <a:rPr lang="pl-PL" dirty="0" smtClean="0">
                <a:solidFill>
                  <a:schemeClr val="tx1"/>
                </a:solidFill>
              </a:rPr>
              <a:t>ds</a:t>
            </a:r>
            <a:r>
              <a:rPr lang="pl-PL" dirty="0">
                <a:solidFill>
                  <a:schemeClr val="tx1"/>
                </a:solidFill>
              </a:rPr>
              <a:t>. ochrony zdrowia </a:t>
            </a:r>
            <a:r>
              <a:rPr lang="pl-PL" dirty="0" smtClean="0">
                <a:solidFill>
                  <a:schemeClr val="tx1"/>
                </a:solidFill>
              </a:rPr>
              <a:t>16.05.2013 </a:t>
            </a:r>
            <a:r>
              <a:rPr lang="pl-PL" dirty="0">
                <a:solidFill>
                  <a:schemeClr val="tx1"/>
                </a:solidFill>
              </a:rPr>
              <a:t>r.,</a:t>
            </a:r>
          </a:p>
          <a:p>
            <a:r>
              <a:rPr lang="pl-PL" dirty="0">
                <a:solidFill>
                  <a:schemeClr val="tx1"/>
                </a:solidFill>
              </a:rPr>
              <a:t>Posiedzenie </a:t>
            </a:r>
            <a:r>
              <a:rPr lang="pl-PL" dirty="0" smtClean="0">
                <a:solidFill>
                  <a:schemeClr val="tx1"/>
                </a:solidFill>
              </a:rPr>
              <a:t>WKDS </a:t>
            </a:r>
            <a:r>
              <a:rPr lang="pl-PL" dirty="0">
                <a:solidFill>
                  <a:schemeClr val="tx1"/>
                </a:solidFill>
              </a:rPr>
              <a:t>28.05.2013 r.</a:t>
            </a:r>
            <a:endParaRPr lang="pl-PL" dirty="0" smtClean="0">
              <a:solidFill>
                <a:schemeClr val="tx1"/>
              </a:solidFill>
            </a:endParaRPr>
          </a:p>
          <a:p>
            <a:r>
              <a:rPr lang="pl-PL" b="1" dirty="0" smtClean="0">
                <a:solidFill>
                  <a:schemeClr val="tx1"/>
                </a:solidFill>
              </a:rPr>
              <a:t>Realizacja </a:t>
            </a:r>
            <a:r>
              <a:rPr lang="pl-PL" b="1" dirty="0">
                <a:solidFill>
                  <a:schemeClr val="tx1"/>
                </a:solidFill>
              </a:rPr>
              <a:t>norm zatrudnienia pielęgniarek i położnych w placówkach ochrony zdrowia </a:t>
            </a:r>
            <a:r>
              <a:rPr lang="pl-PL" b="1" dirty="0" smtClean="0">
                <a:solidFill>
                  <a:schemeClr val="tx1"/>
                </a:solidFill>
              </a:rPr>
              <a:t>w </a:t>
            </a:r>
            <a:r>
              <a:rPr lang="pl-PL" b="1" dirty="0">
                <a:solidFill>
                  <a:schemeClr val="tx1"/>
                </a:solidFill>
              </a:rPr>
              <a:t>województwie kujawsko-pomorskim.</a:t>
            </a:r>
          </a:p>
          <a:p>
            <a:r>
              <a:rPr lang="pl-PL" dirty="0">
                <a:solidFill>
                  <a:schemeClr val="tx1"/>
                </a:solidFill>
              </a:rPr>
              <a:t>Rezultaty działań WKDS: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Spotkania </a:t>
            </a:r>
            <a:r>
              <a:rPr lang="pl-PL" dirty="0">
                <a:solidFill>
                  <a:schemeClr val="tx1"/>
                </a:solidFill>
              </a:rPr>
              <a:t>były okazją do zwrócenia uwagi przez stronę związkową 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na zagrożenia wynikające z zawieranych z pielęgniarkami i położnymi umów cywilnoprawnych.</a:t>
            </a:r>
            <a:endParaRPr lang="pl-PL" b="1" dirty="0">
              <a:solidFill>
                <a:schemeClr val="tx1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10888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Główne tematy omawiane </a:t>
            </a:r>
            <a:r>
              <a:rPr lang="pl-PL" dirty="0" smtClean="0"/>
              <a:t>z udziałem członków komisji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pl-PL" dirty="0">
                <a:solidFill>
                  <a:schemeClr val="tx1"/>
                </a:solidFill>
              </a:rPr>
              <a:t>Spotkanie z udziałem członków WKDS </a:t>
            </a:r>
            <a:r>
              <a:rPr lang="pl-PL" dirty="0" smtClean="0">
                <a:solidFill>
                  <a:schemeClr val="tx1"/>
                </a:solidFill>
              </a:rPr>
              <a:t>w Bydgoszczy 4.07.2014 r.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pl-PL" b="1" dirty="0">
                <a:solidFill>
                  <a:schemeClr val="tx1"/>
                </a:solidFill>
              </a:rPr>
              <a:t>Sytuacja w firmie Soda Polska Ciech SA.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Rezultaty działań WKDS:</a:t>
            </a:r>
          </a:p>
          <a:p>
            <a:r>
              <a:rPr lang="pl-PL" dirty="0">
                <a:solidFill>
                  <a:schemeClr val="tx1"/>
                </a:solidFill>
              </a:rPr>
              <a:t>Podjęte działania przyczyniły się do wygaszenia konfliktu </a:t>
            </a:r>
            <a:r>
              <a:rPr lang="pl-PL" dirty="0" smtClean="0">
                <a:solidFill>
                  <a:schemeClr val="tx1"/>
                </a:solidFill>
              </a:rPr>
              <a:t>w zakładzie</a:t>
            </a:r>
            <a:r>
              <a:rPr lang="pl-PL" dirty="0">
                <a:solidFill>
                  <a:schemeClr val="tx1"/>
                </a:solidFill>
              </a:rPr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909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Powołanie </a:t>
            </a:r>
            <a:r>
              <a:rPr lang="pl-PL" dirty="0" err="1"/>
              <a:t>wkds</a:t>
            </a:r>
            <a:r>
              <a:rPr lang="pl-PL" dirty="0"/>
              <a:t> w </a:t>
            </a:r>
            <a:r>
              <a:rPr lang="pl-PL" dirty="0" err="1"/>
              <a:t>bydgoszczy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Zarządzenie nr 47/2002 Wojewody Kujawsko-Pomorskiego 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z </a:t>
            </a:r>
            <a:r>
              <a:rPr lang="pl-PL" dirty="0">
                <a:solidFill>
                  <a:schemeClr val="tx1"/>
                </a:solidFill>
              </a:rPr>
              <a:t>dnia </a:t>
            </a:r>
            <a:r>
              <a:rPr lang="pl-PL" dirty="0" smtClean="0">
                <a:solidFill>
                  <a:schemeClr val="tx1"/>
                </a:solidFill>
              </a:rPr>
              <a:t>15 </a:t>
            </a:r>
            <a:r>
              <a:rPr lang="pl-PL" dirty="0">
                <a:solidFill>
                  <a:schemeClr val="tx1"/>
                </a:solidFill>
              </a:rPr>
              <a:t>marca 2002 r. w sprawie powołania Wojewódzkiej Komisji Dialogu Społecznego.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46569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Główne tematy omawiane z udziałem członków komisji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4212" y="3241964"/>
            <a:ext cx="8535988" cy="2951018"/>
          </a:xfrm>
        </p:spPr>
        <p:txBody>
          <a:bodyPr>
            <a:normAutofit fontScale="92500" lnSpcReduction="20000"/>
          </a:bodyPr>
          <a:lstStyle/>
          <a:p>
            <a:r>
              <a:rPr lang="pl-PL" dirty="0">
                <a:solidFill>
                  <a:schemeClr val="tx1"/>
                </a:solidFill>
              </a:rPr>
              <a:t>Spotkanie z udziałem członków Prezydium WKDS </a:t>
            </a:r>
            <a:r>
              <a:rPr lang="pl-PL" dirty="0" smtClean="0">
                <a:solidFill>
                  <a:schemeClr val="tx1"/>
                </a:solidFill>
              </a:rPr>
              <a:t>w Bydgoszczy 24.10.2014 r.</a:t>
            </a:r>
          </a:p>
          <a:p>
            <a:r>
              <a:rPr lang="pl-PL" b="1" dirty="0">
                <a:solidFill>
                  <a:schemeClr val="tx1"/>
                </a:solidFill>
              </a:rPr>
              <a:t>Sytuacja w Inowrocławskich Kopalniach Soli SOLINO SA.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Rezultaty działań WKDS: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Uzgodniono</a:t>
            </a:r>
            <a:r>
              <a:rPr lang="pl-PL" dirty="0">
                <a:solidFill>
                  <a:schemeClr val="tx1"/>
                </a:solidFill>
              </a:rPr>
              <a:t>, </a:t>
            </a:r>
            <a:r>
              <a:rPr lang="pl-PL" dirty="0" smtClean="0">
                <a:solidFill>
                  <a:schemeClr val="tx1"/>
                </a:solidFill>
              </a:rPr>
              <a:t>że </a:t>
            </a:r>
            <a:r>
              <a:rPr lang="pl-PL" dirty="0">
                <a:solidFill>
                  <a:schemeClr val="tx1"/>
                </a:solidFill>
              </a:rPr>
              <a:t>postanowienia zakładowego układu zbiorowego pracy obowiązywać będą do końca 2015 r. Do tego czasu uzgodniony zostanie nowy układ. Ponadto ustalono, </a:t>
            </a:r>
            <a:r>
              <a:rPr lang="pl-PL" dirty="0" smtClean="0">
                <a:solidFill>
                  <a:schemeClr val="tx1"/>
                </a:solidFill>
              </a:rPr>
              <a:t>że </a:t>
            </a:r>
            <a:r>
              <a:rPr lang="pl-PL" dirty="0">
                <a:solidFill>
                  <a:schemeClr val="tx1"/>
                </a:solidFill>
              </a:rPr>
              <a:t>powołany zostanie zespół, którego przedmiotem pracy będzie strategia oraz dalszy rozwój IKS SOLINO. W skład zespołu wejdą przedstawiciele Zarządu IKS SOLINO, Zarządu PKN Orlen oraz związków zawodowych.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78508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Główne tematy omawiane z udziałem członków komisji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4212" y="2587335"/>
            <a:ext cx="8535988" cy="4145973"/>
          </a:xfrm>
        </p:spPr>
        <p:txBody>
          <a:bodyPr>
            <a:normAutofit fontScale="92500" lnSpcReduction="20000"/>
          </a:bodyPr>
          <a:lstStyle/>
          <a:p>
            <a:r>
              <a:rPr lang="pl-PL" dirty="0">
                <a:solidFill>
                  <a:schemeClr val="tx1"/>
                </a:solidFill>
              </a:rPr>
              <a:t>Spotkanie z udziałem członków </a:t>
            </a:r>
            <a:r>
              <a:rPr lang="pl-PL" dirty="0" smtClean="0">
                <a:solidFill>
                  <a:schemeClr val="tx1"/>
                </a:solidFill>
              </a:rPr>
              <a:t>WKDS </a:t>
            </a:r>
            <a:r>
              <a:rPr lang="pl-PL" dirty="0">
                <a:solidFill>
                  <a:schemeClr val="tx1"/>
                </a:solidFill>
              </a:rPr>
              <a:t>w Bydgoszczy </a:t>
            </a:r>
            <a:r>
              <a:rPr lang="pl-PL" dirty="0" smtClean="0">
                <a:solidFill>
                  <a:schemeClr val="tx1"/>
                </a:solidFill>
              </a:rPr>
              <a:t>5.03.2015.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Sytuacja związana z </a:t>
            </a:r>
            <a:r>
              <a:rPr lang="pl-PL" b="1" dirty="0">
                <a:solidFill>
                  <a:schemeClr val="tx1"/>
                </a:solidFill>
              </a:rPr>
              <a:t>wprowadzeniem programu szybkiej terapii </a:t>
            </a:r>
            <a:r>
              <a:rPr lang="pl-PL" b="1" dirty="0" smtClean="0">
                <a:solidFill>
                  <a:schemeClr val="tx1"/>
                </a:solidFill>
              </a:rPr>
              <a:t>onkologicznej.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Wnioski ze spotkania:</a:t>
            </a:r>
          </a:p>
          <a:p>
            <a:pPr marL="271463" lvl="0" indent="-271463"/>
            <a:r>
              <a:rPr lang="pl-PL" dirty="0" smtClean="0">
                <a:solidFill>
                  <a:schemeClr val="tx1"/>
                </a:solidFill>
              </a:rPr>
              <a:t>1.	Zorganizowanie </a:t>
            </a:r>
            <a:r>
              <a:rPr lang="pl-PL" dirty="0">
                <a:solidFill>
                  <a:schemeClr val="tx1"/>
                </a:solidFill>
              </a:rPr>
              <a:t>przez Ministerstwo Zdrowia przy współudziale NFZ szkoleń dla lekarzy </a:t>
            </a:r>
            <a:r>
              <a:rPr lang="pl-PL" dirty="0" smtClean="0">
                <a:solidFill>
                  <a:schemeClr val="tx1"/>
                </a:solidFill>
              </a:rPr>
              <a:t>na </a:t>
            </a:r>
            <a:r>
              <a:rPr lang="pl-PL" dirty="0">
                <a:solidFill>
                  <a:schemeClr val="tx1"/>
                </a:solidFill>
              </a:rPr>
              <a:t>temat realizacji pakietu onkologicznego,</a:t>
            </a:r>
          </a:p>
          <a:p>
            <a:pPr marL="271463" lvl="0" indent="-271463"/>
            <a:r>
              <a:rPr lang="pl-PL" dirty="0" smtClean="0">
                <a:solidFill>
                  <a:schemeClr val="tx1"/>
                </a:solidFill>
              </a:rPr>
              <a:t>2.	Udostępnianie </a:t>
            </a:r>
            <a:r>
              <a:rPr lang="pl-PL" dirty="0">
                <a:solidFill>
                  <a:schemeClr val="tx1"/>
                </a:solidFill>
              </a:rPr>
              <a:t>na stronach internetowych Ministerstwa Zdrowia materiałów z certyfikowanych szkoleń na temat realizacji pakietu onkologicznego.</a:t>
            </a:r>
          </a:p>
          <a:p>
            <a:pPr marL="271463" lvl="0" indent="-271463"/>
            <a:r>
              <a:rPr lang="pl-PL" dirty="0" smtClean="0">
                <a:solidFill>
                  <a:schemeClr val="tx1"/>
                </a:solidFill>
              </a:rPr>
              <a:t>3.	Umiejscowienie </a:t>
            </a:r>
            <a:r>
              <a:rPr lang="pl-PL" dirty="0">
                <a:solidFill>
                  <a:schemeClr val="tx1"/>
                </a:solidFill>
              </a:rPr>
              <a:t>konsyliów zajmujących się opracowaniem planów leczenia pacjentów onkologicznych jedynie w dużych ośrodkach (w województwie kujawsko-pomorskim maksymalnie w 3 ośrodkach).</a:t>
            </a:r>
          </a:p>
          <a:p>
            <a:pPr marL="271463" lvl="0" indent="-271463"/>
            <a:r>
              <a:rPr lang="pl-PL" dirty="0" smtClean="0">
                <a:solidFill>
                  <a:schemeClr val="tx1"/>
                </a:solidFill>
              </a:rPr>
              <a:t>4.	Zintensyfikowanie </a:t>
            </a:r>
            <a:r>
              <a:rPr lang="pl-PL" dirty="0">
                <a:solidFill>
                  <a:schemeClr val="tx1"/>
                </a:solidFill>
              </a:rPr>
              <a:t>kampanii medialnej na temat realizacji pakietu onkologicznego.</a:t>
            </a:r>
          </a:p>
        </p:txBody>
      </p:sp>
    </p:spTree>
    <p:extLst>
      <p:ext uri="{BB962C8B-B14F-4D97-AF65-F5344CB8AC3E}">
        <p14:creationId xmlns="" xmlns:p14="http://schemas.microsoft.com/office/powerpoint/2010/main" val="68255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Główne tematy omawiane podczas posiedzeń komisji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4213" y="4136571"/>
            <a:ext cx="8535988" cy="1879600"/>
          </a:xfrm>
        </p:spPr>
        <p:txBody>
          <a:bodyPr>
            <a:normAutofit fontScale="85000" lnSpcReduction="10000"/>
          </a:bodyPr>
          <a:lstStyle/>
          <a:p>
            <a:r>
              <a:rPr lang="pl-PL" dirty="0" smtClean="0">
                <a:solidFill>
                  <a:schemeClr val="tx1"/>
                </a:solidFill>
              </a:rPr>
              <a:t>Posiedzenie WKDS 23 </a:t>
            </a:r>
            <a:r>
              <a:rPr lang="pl-PL" dirty="0">
                <a:solidFill>
                  <a:schemeClr val="tx1"/>
                </a:solidFill>
              </a:rPr>
              <a:t>lipca 2015 r. </a:t>
            </a:r>
            <a:endParaRPr lang="pl-PL" dirty="0" smtClean="0">
              <a:solidFill>
                <a:schemeClr val="tx1"/>
              </a:solidFill>
            </a:endParaRPr>
          </a:p>
          <a:p>
            <a:r>
              <a:rPr lang="pl-PL" b="1" dirty="0" smtClean="0">
                <a:solidFill>
                  <a:schemeClr val="tx1"/>
                </a:solidFill>
              </a:rPr>
              <a:t>Sytuacja w PKP </a:t>
            </a:r>
            <a:r>
              <a:rPr lang="pl-PL" b="1" dirty="0">
                <a:solidFill>
                  <a:schemeClr val="tx1"/>
                </a:solidFill>
              </a:rPr>
              <a:t>CARGOTABOR Sp. z o.o. Zakład Napraw Taboru w </a:t>
            </a:r>
            <a:r>
              <a:rPr lang="pl-PL" b="1" dirty="0" smtClean="0">
                <a:solidFill>
                  <a:schemeClr val="tx1"/>
                </a:solidFill>
              </a:rPr>
              <a:t>Toruniu.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Rezultaty działań WKDS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Spotkanie w ramach WKDS zainicjowało dyskusję nt. przyszłości Zakładu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z udziałem m.in. Prezydenta Torunia, 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686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Dziękuję za uwagę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>Radosław Wachacz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Sekretarz WKDS w Bydgoszczy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8747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Posiedzenia Komisji, Prezydium, Zespołów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77564042"/>
              </p:ext>
            </p:extLst>
          </p:nvPr>
        </p:nvGraphicFramePr>
        <p:xfrm>
          <a:off x="259442" y="2679700"/>
          <a:ext cx="11339000" cy="3949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4032"/>
                <a:gridCol w="745958"/>
                <a:gridCol w="721894"/>
                <a:gridCol w="697832"/>
                <a:gridCol w="721895"/>
                <a:gridCol w="745958"/>
                <a:gridCol w="709863"/>
                <a:gridCol w="733926"/>
                <a:gridCol w="697832"/>
                <a:gridCol w="745957"/>
                <a:gridCol w="733927"/>
                <a:gridCol w="721895"/>
                <a:gridCol w="745957"/>
                <a:gridCol w="770021"/>
                <a:gridCol w="782053"/>
              </a:tblGrid>
              <a:tr h="78994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2002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2003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2004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2005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2006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2007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2008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2009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2015</a:t>
                      </a:r>
                      <a:endParaRPr lang="pl-PL" dirty="0"/>
                    </a:p>
                  </a:txBody>
                  <a:tcPr/>
                </a:tc>
              </a:tr>
              <a:tr h="789940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WKDS</a:t>
                      </a:r>
                      <a:endParaRPr lang="pl-PL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5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5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5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6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7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5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 anchor="ctr"/>
                </a:tc>
              </a:tr>
              <a:tr h="789940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Prezydium</a:t>
                      </a:r>
                      <a:endParaRPr lang="pl-PL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7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5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6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7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9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5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6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 anchor="ctr"/>
                </a:tc>
              </a:tr>
              <a:tr h="789940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Zespoły</a:t>
                      </a:r>
                      <a:endParaRPr lang="pl-PL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5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5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 anchor="ctr"/>
                </a:tc>
              </a:tr>
              <a:tr h="789940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Razem</a:t>
                      </a:r>
                      <a:endParaRPr lang="pl-PL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12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16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7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13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15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16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8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11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16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16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9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6697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28701" y="3231573"/>
            <a:ext cx="8804564" cy="2327563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endParaRPr lang="pl-PL" dirty="0"/>
          </a:p>
        </p:txBody>
      </p:sp>
      <p:graphicFrame>
        <p:nvGraphicFramePr>
          <p:cNvPr id="11" name="Wykres 10"/>
          <p:cNvGraphicFramePr/>
          <p:nvPr>
            <p:extLst>
              <p:ext uri="{D42A27DB-BD31-4B8C-83A1-F6EECF244321}">
                <p14:modId xmlns="" xmlns:p14="http://schemas.microsoft.com/office/powerpoint/2010/main" val="2924414882"/>
              </p:ext>
            </p:extLst>
          </p:nvPr>
        </p:nvGraphicFramePr>
        <p:xfrm>
          <a:off x="1534885" y="500744"/>
          <a:ext cx="9176657" cy="6106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66541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Inne spotkania z udziałem członków WKDS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>Rok 2014 – 6 spotkań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Rok 2015 – 3 spotkania</a:t>
            </a: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04648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Główne tematy omawiane podczas posiedzeń komisji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4212" y="4114799"/>
            <a:ext cx="8535988" cy="2431473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WKDS 21.03.2011 r</a:t>
            </a:r>
            <a:r>
              <a:rPr lang="pl-PL" dirty="0" smtClean="0">
                <a:solidFill>
                  <a:schemeClr val="tx1"/>
                </a:solidFill>
              </a:rPr>
              <a:t>.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Proces </a:t>
            </a:r>
            <a:r>
              <a:rPr lang="pl-PL" b="1" dirty="0">
                <a:solidFill>
                  <a:schemeClr val="tx1"/>
                </a:solidFill>
              </a:rPr>
              <a:t>sprzedaży przez Ministerstwo Skarbu Państwa większościowego pakietu akcji ENEA S.A</a:t>
            </a:r>
            <a:r>
              <a:rPr lang="pl-PL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Rezultaty działań WKDS:</a:t>
            </a:r>
          </a:p>
          <a:p>
            <a:r>
              <a:rPr lang="pl-PL" dirty="0">
                <a:solidFill>
                  <a:schemeClr val="tx1"/>
                </a:solidFill>
              </a:rPr>
              <a:t>Ministerstwo Skarbu Państwa odstąpiło od planów sprzedaży </a:t>
            </a:r>
            <a:r>
              <a:rPr lang="pl-PL" dirty="0" smtClean="0">
                <a:solidFill>
                  <a:schemeClr val="tx1"/>
                </a:solidFill>
              </a:rPr>
              <a:t> większościowego </a:t>
            </a:r>
            <a:r>
              <a:rPr lang="pl-PL" dirty="0">
                <a:solidFill>
                  <a:schemeClr val="tx1"/>
                </a:solidFill>
              </a:rPr>
              <a:t>pakietu akcji ENEA S.A.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24216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Główne tematy omawiane podczas posiedzeń komisji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56949" y="3813462"/>
            <a:ext cx="8535988" cy="2452255"/>
          </a:xfrm>
        </p:spPr>
        <p:txBody>
          <a:bodyPr>
            <a:normAutofit lnSpcReduction="10000"/>
          </a:bodyPr>
          <a:lstStyle/>
          <a:p>
            <a:r>
              <a:rPr lang="pl-PL" dirty="0">
                <a:solidFill>
                  <a:schemeClr val="tx1"/>
                </a:solidFill>
              </a:rPr>
              <a:t>WKDS 10.05.2011 r</a:t>
            </a:r>
            <a:r>
              <a:rPr lang="pl-PL" dirty="0" smtClean="0">
                <a:solidFill>
                  <a:schemeClr val="tx1"/>
                </a:solidFill>
              </a:rPr>
              <a:t>.</a:t>
            </a:r>
          </a:p>
          <a:p>
            <a:r>
              <a:rPr lang="pl-PL" b="1" dirty="0">
                <a:solidFill>
                  <a:schemeClr val="tx1"/>
                </a:solidFill>
              </a:rPr>
              <a:t>Sytuacja pracowników Poczty Polskiej S.A. </a:t>
            </a:r>
            <a:r>
              <a:rPr lang="pl-PL" b="1" dirty="0" smtClean="0">
                <a:solidFill>
                  <a:schemeClr val="tx1"/>
                </a:solidFill>
              </a:rPr>
              <a:t>w </a:t>
            </a:r>
            <a:r>
              <a:rPr lang="pl-PL" b="1" dirty="0">
                <a:solidFill>
                  <a:schemeClr val="tx1"/>
                </a:solidFill>
              </a:rPr>
              <a:t>województwie kujawsko-pomorskim </a:t>
            </a:r>
            <a:r>
              <a:rPr lang="pl-PL" b="1" dirty="0" smtClean="0">
                <a:solidFill>
                  <a:schemeClr val="tx1"/>
                </a:solidFill>
              </a:rPr>
              <a:t>w </a:t>
            </a:r>
            <a:r>
              <a:rPr lang="pl-PL" b="1" dirty="0">
                <a:solidFill>
                  <a:schemeClr val="tx1"/>
                </a:solidFill>
              </a:rPr>
              <a:t>kontekście przeprowadzanej restrukturyzacji Spółki.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Rezultaty działań WKDS:</a:t>
            </a:r>
          </a:p>
          <a:p>
            <a:r>
              <a:rPr lang="pl-PL" dirty="0">
                <a:solidFill>
                  <a:schemeClr val="tx1"/>
                </a:solidFill>
              </a:rPr>
              <a:t>Przedstawione przez Prezesa Zarządu Poczty Polskiej S.A. </a:t>
            </a:r>
            <a:r>
              <a:rPr lang="pl-PL" dirty="0" smtClean="0">
                <a:solidFill>
                  <a:schemeClr val="tx1"/>
                </a:solidFill>
              </a:rPr>
              <a:t>stanowisko </a:t>
            </a:r>
            <a:r>
              <a:rPr lang="pl-PL" dirty="0">
                <a:solidFill>
                  <a:schemeClr val="tx1"/>
                </a:solidFill>
              </a:rPr>
              <a:t>pozwoliło na wygaszenie konfliktu</a:t>
            </a:r>
          </a:p>
        </p:txBody>
      </p:sp>
    </p:spTree>
    <p:extLst>
      <p:ext uri="{BB962C8B-B14F-4D97-AF65-F5344CB8AC3E}">
        <p14:creationId xmlns="" xmlns:p14="http://schemas.microsoft.com/office/powerpoint/2010/main" val="141692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Główne tematy omawiane podczas posiedzeń komisji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4212" y="3429000"/>
            <a:ext cx="8535988" cy="3283526"/>
          </a:xfrm>
        </p:spPr>
        <p:txBody>
          <a:bodyPr>
            <a:normAutofit fontScale="92500" lnSpcReduction="10000"/>
          </a:bodyPr>
          <a:lstStyle/>
          <a:p>
            <a:r>
              <a:rPr lang="pl-PL" dirty="0">
                <a:solidFill>
                  <a:schemeClr val="tx1"/>
                </a:solidFill>
              </a:rPr>
              <a:t>Prezydium WKDS 26.07.2011 r.</a:t>
            </a:r>
          </a:p>
          <a:p>
            <a:r>
              <a:rPr lang="pl-PL" dirty="0">
                <a:solidFill>
                  <a:schemeClr val="tx1"/>
                </a:solidFill>
              </a:rPr>
              <a:t>Prezydium WKDS 6.12.2011 r</a:t>
            </a:r>
            <a:r>
              <a:rPr lang="pl-PL" dirty="0" smtClean="0">
                <a:solidFill>
                  <a:schemeClr val="tx1"/>
                </a:solidFill>
              </a:rPr>
              <a:t>.</a:t>
            </a:r>
          </a:p>
          <a:p>
            <a:r>
              <a:rPr lang="pl-PL" b="1" dirty="0">
                <a:solidFill>
                  <a:schemeClr val="tx1"/>
                </a:solidFill>
              </a:rPr>
              <a:t>Konsolidacja samodzielnych publicznych zakładów opieki zdrowotnej funkcjonujących </a:t>
            </a:r>
            <a:r>
              <a:rPr lang="pl-PL" b="1" dirty="0" smtClean="0">
                <a:solidFill>
                  <a:schemeClr val="tx1"/>
                </a:solidFill>
              </a:rPr>
              <a:t>w Toruniu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Rezultaty działań WKDS:</a:t>
            </a:r>
          </a:p>
          <a:p>
            <a:r>
              <a:rPr lang="pl-PL" dirty="0">
                <a:solidFill>
                  <a:schemeClr val="tx1"/>
                </a:solidFill>
              </a:rPr>
              <a:t>W efekcie prowadzonych konsultacji, wszystkie organizacje związkowe funkcjonujące w ramach WKDS wycofały swój sprzeciw wobec planowanej konsolidacji toruńskich placówek ochrony zdrowia. Podjęte zostały rozmowy w celu uzgodnienia szczegółów konsolidacji.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60842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Główne tematy omawiane podczas posiedzeń komisji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4213" y="2815937"/>
            <a:ext cx="10278197" cy="383424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pl-PL" dirty="0">
                <a:solidFill>
                  <a:schemeClr val="tx1"/>
                </a:solidFill>
              </a:rPr>
              <a:t>Prezydium WKDS 22.02.2012 r.</a:t>
            </a:r>
          </a:p>
          <a:p>
            <a:r>
              <a:rPr lang="pl-PL" dirty="0">
                <a:solidFill>
                  <a:schemeClr val="tx1"/>
                </a:solidFill>
              </a:rPr>
              <a:t>Prezydium WKDS 14.09.2012 r</a:t>
            </a:r>
            <a:r>
              <a:rPr lang="pl-PL" dirty="0" smtClean="0">
                <a:solidFill>
                  <a:schemeClr val="tx1"/>
                </a:solidFill>
              </a:rPr>
              <a:t>.</a:t>
            </a:r>
          </a:p>
          <a:p>
            <a:r>
              <a:rPr lang="pl-PL" b="1" dirty="0">
                <a:solidFill>
                  <a:schemeClr val="tx1"/>
                </a:solidFill>
              </a:rPr>
              <a:t>Niepokojąca sytuacja na rynku pracy </a:t>
            </a:r>
            <a:r>
              <a:rPr lang="pl-PL" b="1" dirty="0" smtClean="0">
                <a:solidFill>
                  <a:schemeClr val="tx1"/>
                </a:solidFill>
              </a:rPr>
              <a:t>w </a:t>
            </a:r>
            <a:r>
              <a:rPr lang="pl-PL" b="1" dirty="0">
                <a:solidFill>
                  <a:schemeClr val="tx1"/>
                </a:solidFill>
              </a:rPr>
              <a:t>województwie kujawsko-pomorskim, związana z dokonywanymi i planowanymi zwolnieniami grupowymi w Zakładach Chemicznych Zachem S.A. </a:t>
            </a:r>
          </a:p>
          <a:p>
            <a:r>
              <a:rPr lang="pl-PL" dirty="0">
                <a:solidFill>
                  <a:schemeClr val="tx1"/>
                </a:solidFill>
              </a:rPr>
              <a:t>Rezultaty działań WKDS: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Kompromisem </a:t>
            </a:r>
            <a:r>
              <a:rPr lang="pl-PL" dirty="0">
                <a:solidFill>
                  <a:schemeClr val="tx1"/>
                </a:solidFill>
              </a:rPr>
              <a:t>zakończyły się negocjacje związkowców 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z Zarządem </a:t>
            </a:r>
            <a:r>
              <a:rPr lang="pl-PL" dirty="0" err="1">
                <a:solidFill>
                  <a:schemeClr val="tx1"/>
                </a:solidFill>
              </a:rPr>
              <a:t>Zachemu</a:t>
            </a:r>
            <a:r>
              <a:rPr lang="pl-PL" dirty="0">
                <a:solidFill>
                  <a:schemeClr val="tx1"/>
                </a:solidFill>
              </a:rPr>
              <a:t> na temat wysokości odpraw dla zwalnianych pracowników.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Działania </a:t>
            </a:r>
            <a:r>
              <a:rPr lang="pl-PL" dirty="0">
                <a:solidFill>
                  <a:schemeClr val="tx1"/>
                </a:solidFill>
              </a:rPr>
              <a:t>podejmowane przez WKDS w Bydgoszczy w sprawie Zakładów Chemicznych Zachem S.A. nie doprowadziły </a:t>
            </a:r>
            <a:r>
              <a:rPr lang="pl-PL" dirty="0" smtClean="0">
                <a:solidFill>
                  <a:schemeClr val="tx1"/>
                </a:solidFill>
              </a:rPr>
              <a:t>do </a:t>
            </a:r>
            <a:r>
              <a:rPr lang="pl-PL" dirty="0">
                <a:solidFill>
                  <a:schemeClr val="tx1"/>
                </a:solidFill>
              </a:rPr>
              <a:t>odstąpienia przez właściciela (Ciech S.A.) od planów zamknięcia części instalacji oraz znacznej redukcji zatrudnienia, lecz pozwoliły na uniknięcie poważniejszych protestów społecznych. </a:t>
            </a:r>
          </a:p>
        </p:txBody>
      </p:sp>
    </p:spTree>
    <p:extLst>
      <p:ext uri="{BB962C8B-B14F-4D97-AF65-F5344CB8AC3E}">
        <p14:creationId xmlns="" xmlns:p14="http://schemas.microsoft.com/office/powerpoint/2010/main" val="172163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ycine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314</TotalTime>
  <Words>1054</Words>
  <Application>Microsoft Office PowerPoint</Application>
  <PresentationFormat>Niestandardowy</PresentationFormat>
  <Paragraphs>182</Paragraphs>
  <Slides>23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4" baseType="lpstr">
      <vt:lpstr>Wycinek</vt:lpstr>
      <vt:lpstr>Podsumowanie współpracy w ramach WKDS w bydgoszczy</vt:lpstr>
      <vt:lpstr>Powołanie wkds w bydgoszczy</vt:lpstr>
      <vt:lpstr>Posiedzenia Komisji, Prezydium, Zespołów</vt:lpstr>
      <vt:lpstr>Slajd 4</vt:lpstr>
      <vt:lpstr>Inne spotkania z udziałem członków WKDS</vt:lpstr>
      <vt:lpstr>Główne tematy omawiane podczas posiedzeń komisji</vt:lpstr>
      <vt:lpstr>Główne tematy omawiane podczas posiedzeń komisji</vt:lpstr>
      <vt:lpstr>Główne tematy omawiane podczas posiedzeń komisji</vt:lpstr>
      <vt:lpstr>Główne tematy omawiane podczas posiedzeń komisji</vt:lpstr>
      <vt:lpstr>Główne tematy omawiane podczas posiedzeń komisji</vt:lpstr>
      <vt:lpstr>Główne tematy omawiane podczas posiedzeń komisji</vt:lpstr>
      <vt:lpstr>Główne tematy omawiane podczas posiedzeń komisji</vt:lpstr>
      <vt:lpstr>Główne tematy omawiane podczas posiedzeń komisji</vt:lpstr>
      <vt:lpstr>Główne tematy omawiane podczas posiedzeń komisji</vt:lpstr>
      <vt:lpstr>Główne tematy omawiane podczas posiedzeń komisji</vt:lpstr>
      <vt:lpstr>Główne tematy omawiane podczas posiedzeń komisji</vt:lpstr>
      <vt:lpstr>Główne tematy omawiane podczas posiedzeń komisji</vt:lpstr>
      <vt:lpstr>Główne tematy omawiane podczas posiedzeń komisji</vt:lpstr>
      <vt:lpstr>Główne tematy omawiane z udziałem członków komisji</vt:lpstr>
      <vt:lpstr>Główne tematy omawiane z udziałem członków komisji</vt:lpstr>
      <vt:lpstr>Główne tematy omawiane z udziałem członków komisji</vt:lpstr>
      <vt:lpstr>Główne tematy omawiane podczas posiedzeń komisji</vt:lpstr>
      <vt:lpstr>Dziękuję za uwagę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Podsumowanie współpracy w ramach WKDS w bydgoszczy</dc:title>
  <dc:creator>Radosław Wachacz</dc:creator>
  <cp:lastModifiedBy>Bartłomiej Michałek</cp:lastModifiedBy>
  <cp:revision>45</cp:revision>
  <dcterms:created xsi:type="dcterms:W3CDTF">2015-09-04T08:02:29Z</dcterms:created>
  <dcterms:modified xsi:type="dcterms:W3CDTF">2015-09-07T12:54:55Z</dcterms:modified>
</cp:coreProperties>
</file>