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303" r:id="rId3"/>
    <p:sldId id="373" r:id="rId4"/>
    <p:sldId id="378" r:id="rId5"/>
    <p:sldId id="379" r:id="rId6"/>
    <p:sldId id="374" r:id="rId7"/>
    <p:sldId id="258" r:id="rId8"/>
    <p:sldId id="304" r:id="rId9"/>
    <p:sldId id="305" r:id="rId10"/>
    <p:sldId id="257" r:id="rId11"/>
    <p:sldId id="283" r:id="rId12"/>
    <p:sldId id="376" r:id="rId13"/>
    <p:sldId id="285" r:id="rId14"/>
    <p:sldId id="265" r:id="rId15"/>
    <p:sldId id="323" r:id="rId16"/>
    <p:sldId id="347" r:id="rId17"/>
    <p:sldId id="348" r:id="rId18"/>
    <p:sldId id="349" r:id="rId19"/>
    <p:sldId id="350" r:id="rId20"/>
    <p:sldId id="344" r:id="rId21"/>
    <p:sldId id="278" r:id="rId22"/>
    <p:sldId id="343" r:id="rId23"/>
    <p:sldId id="269" r:id="rId24"/>
  </p:sldIdLst>
  <p:sldSz cx="12192000" cy="6858000"/>
  <p:notesSz cx="6810375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Formela" initials="JF" lastIdx="1" clrIdx="0">
    <p:extLst>
      <p:ext uri="{19B8F6BF-5375-455C-9EA6-DF929625EA0E}">
        <p15:presenceInfo xmlns:p15="http://schemas.microsoft.com/office/powerpoint/2012/main" userId="Jacek Form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4T20:56:10.85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9CB1-303A-46EE-B909-B7C2113FC60C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956F3-34A0-4DC9-A3C0-B488108CFF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3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511F8-3233-4AAD-AB53-CEB5F7242FE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34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1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8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1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0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1CC45-5192-4B5E-965C-CCD0988E3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D2EA92-A16B-4707-BBE1-821EF8CA9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52C6C9-6ABC-47C6-9B74-BF026C03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CB8E25-F973-4294-8B0F-96B69339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A5F9FC-BD27-4273-B112-D01C754D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60DE6-DA63-4B6A-9682-CB6E09E8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BA887C-99F4-4FA6-9009-41523CBE0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572124-1C95-464E-BCA1-43F6296C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28A463-6E20-455A-9DC4-13DEFFBE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92A19-491A-42DC-A7CC-19B8730A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91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0B3F2DE-54F7-4FB3-AAC2-7BC6FD775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462FD2-8BFA-4A38-8091-FD44E13CD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536D1D-7827-4BC7-A389-3ABF6CFA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CC5C1A-D62D-41FD-8172-FF5ED1AE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163FFE-CEB0-4508-8997-964FA96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52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8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1CC45-5192-4B5E-965C-CCD0988E3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D2EA92-A16B-4707-BBE1-821EF8CA9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52C6C9-6ABC-47C6-9B74-BF026C03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CB8E25-F973-4294-8B0F-96B69339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A5F9FC-BD27-4273-B112-D01C754D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79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1CAB9-2C28-4B29-8013-A03C144F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71A7F8-979D-47F6-A831-6EC73E0ED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DD4DF6-FB7F-48A2-A9CB-8B031218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F61ED4-AA6D-42BE-86E9-B3F29A6F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6A8C3B-4621-4064-8951-DE1C3B3C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19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F2EC5-6331-4749-9E16-36A2B5A6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BF12E9-8591-4DA4-8F53-0F1708F9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608538-E693-492D-A8B9-0CE4E0C1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5089E1-A9AA-4A60-AE53-F24F6E91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B32972-6F49-4C4F-A358-5054BA8D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8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FE42E-994B-4A40-9F27-BD3871C1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585FE5-43E2-4D18-8BCA-870114FB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60947F-7E2F-4D50-BD1D-1F76D4A31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BADCB5-4A2C-495C-81E8-5C421863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5BD9CE-49D6-4074-BF6F-0D4F3B11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2B7029-29F3-47E2-866D-8964F75E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73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711F69-8E03-43DA-84A7-F8CBC805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F60502-987C-432D-8672-9879F34E3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435D6-8EDA-4365-AC7F-45175931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76D88A2-5956-49B5-95E0-B1D80C7AB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7F10518-990E-4DA5-A5A6-C800A69BA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C88E39F-D1D6-4E8B-BA7C-B66F8A77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EDFA3C-A28B-46E7-819D-87FB73C3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09E002C-B020-4A9F-A8AF-517D7FDE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559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A63AD-784B-49AD-91E4-DC001093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B597B6D-67A4-42CC-AE84-1582A7EC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3433F46-7857-4DCE-A04F-65B04B1A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96D74A6-B170-40DD-B006-F4477169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30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D794F78-2900-4A55-AEEB-A5CBDEC8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4BED458-FFEC-4275-82CB-CA56A7FF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EFEAD0-CA66-4158-8715-574C4810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4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1CAB9-2C28-4B29-8013-A03C144F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71A7F8-979D-47F6-A831-6EC73E0ED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DD4DF6-FB7F-48A2-A9CB-8B031218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F61ED4-AA6D-42BE-86E9-B3F29A6F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6A8C3B-4621-4064-8951-DE1C3B3C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901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5D844C-0DFC-4DD7-893C-097B07FE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44479A-B565-4C64-9671-088C01BC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ADDF92-046B-4826-A754-676128763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F350FA-6EAE-4C68-8396-91E82895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DF7338-6444-4954-9D09-D6234DBB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3DC0F1-2F95-4612-BDC8-319642B4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62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23A7C-C1FD-4CF1-AD90-0CD85359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428730-37BD-4139-A7D2-8AC4E7A31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EE3C77-5B8D-4A2A-A6C1-E8B956A21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898021-445F-4049-967E-8CFF6358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96F6ED-C37B-47F5-ADD2-EEFF0D30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9829E2-ADC7-4A8D-A43B-3B555808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192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60DE6-DA63-4B6A-9682-CB6E09E8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BA887C-99F4-4FA6-9009-41523CBE0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572124-1C95-464E-BCA1-43F6296C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28A463-6E20-455A-9DC4-13DEFFBE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92A19-491A-42DC-A7CC-19B8730A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370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0B3F2DE-54F7-4FB3-AAC2-7BC6FD775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462FD2-8BFA-4A38-8091-FD44E13CD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536D1D-7827-4BC7-A389-3ABF6CFA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CC5C1A-D62D-41FD-8172-FF5ED1AE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163FFE-CEB0-4508-8997-964FA96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560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4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F2EC5-6331-4749-9E16-36A2B5A6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BF12E9-8591-4DA4-8F53-0F1708F9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608538-E693-492D-A8B9-0CE4E0C1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5089E1-A9AA-4A60-AE53-F24F6E91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B32972-6F49-4C4F-A358-5054BA8D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FE42E-994B-4A40-9F27-BD3871C1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585FE5-43E2-4D18-8BCA-870114FB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60947F-7E2F-4D50-BD1D-1F76D4A31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BADCB5-4A2C-495C-81E8-5C421863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5BD9CE-49D6-4074-BF6F-0D4F3B11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2B7029-29F3-47E2-866D-8964F75E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03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711F69-8E03-43DA-84A7-F8CBC805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F60502-987C-432D-8672-9879F34E3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435D6-8EDA-4365-AC7F-45175931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76D88A2-5956-49B5-95E0-B1D80C7AB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7F10518-990E-4DA5-A5A6-C800A69BA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C88E39F-D1D6-4E8B-BA7C-B66F8A77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EDFA3C-A28B-46E7-819D-87FB73C3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09E002C-B020-4A9F-A8AF-517D7FDE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7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A63AD-784B-49AD-91E4-DC001093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B597B6D-67A4-42CC-AE84-1582A7EC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3433F46-7857-4DCE-A04F-65B04B1A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96D74A6-B170-40DD-B006-F4477169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30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D794F78-2900-4A55-AEEB-A5CBDEC8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4BED458-FFEC-4275-82CB-CA56A7FF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EFEAD0-CA66-4158-8715-574C4810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34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5D844C-0DFC-4DD7-893C-097B07FE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44479A-B565-4C64-9671-088C01BC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ADDF92-046B-4826-A754-676128763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F350FA-6EAE-4C68-8396-91E82895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DF7338-6444-4954-9D09-D6234DBB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3DC0F1-2F95-4612-BDC8-319642B4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2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23A7C-C1FD-4CF1-AD90-0CD85359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428730-37BD-4139-A7D2-8AC4E7A31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EE3C77-5B8D-4A2A-A6C1-E8B956A21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898021-445F-4049-967E-8CFF6358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96F6ED-C37B-47F5-ADD2-EEFF0D30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9829E2-ADC7-4A8D-A43B-3B555808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11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230AC9-E517-414C-9D44-78061850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F7B6BE-4D52-44F4-86E5-A761E402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995FA9-8B36-4B2A-80F8-DB15A62AE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DD5325-94E8-4422-9ED3-165AEEED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6A87B1-E712-4ED3-9ABE-17B6ECF05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3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230AC9-E517-414C-9D44-78061850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F7B6BE-4D52-44F4-86E5-A761E402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995FA9-8B36-4B2A-80F8-DB15A62AE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F192-05F7-4D4F-B6B5-486F85EB6476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DD5325-94E8-4422-9ED3-165AEEED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6A87B1-E712-4ED3-9ABE-17B6ECF05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40C7-3D6D-42C9-8E61-5B6898F0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6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0BBFE6-81F2-4343-99A4-DCF3CFA1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23" y="3171519"/>
            <a:ext cx="11041626" cy="205494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ZWOLNIENIA</a:t>
            </a:r>
            <a:br>
              <a:rPr lang="en-US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PODATKOWE</a:t>
            </a:r>
            <a:br>
              <a:rPr lang="en-US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DLA</a:t>
            </a:r>
            <a:r>
              <a:rPr lang="pl-PL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NOWYCH</a:t>
            </a:r>
            <a:br>
              <a:rPr lang="en-US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INWESTYCJI</a:t>
            </a:r>
            <a:br>
              <a:rPr lang="pl-PL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W </a:t>
            </a:r>
            <a:br>
              <a:rPr lang="pl-PL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49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TCZEWIE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DBAB42-B7D7-421F-9B5F-74E71E15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9"/>
            <a:ext cx="12122092" cy="681186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E047B7E-BF43-4B65-8BFA-24938B538201}"/>
              </a:ext>
            </a:extLst>
          </p:cNvPr>
          <p:cNvSpPr txBox="1"/>
          <p:nvPr/>
        </p:nvSpPr>
        <p:spPr>
          <a:xfrm>
            <a:off x="704675" y="2214694"/>
            <a:ext cx="65966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CAŁA POLSKA STREFĄ EKONOMICZNĄ Nowe zasady zwolnień podatkowych </a:t>
            </a:r>
          </a:p>
          <a:p>
            <a:r>
              <a:rPr lang="pl-PL" sz="3200" dirty="0">
                <a:solidFill>
                  <a:schemeClr val="bg1"/>
                </a:solidFill>
              </a:rPr>
              <a:t>dla inwestorów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Bydgoszcz, 27 maja 2019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06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6EB40958-5F5E-4EC9-8AF8-5BD898834F2B}"/>
              </a:ext>
            </a:extLst>
          </p:cNvPr>
          <p:cNvSpPr txBox="1">
            <a:spLocks/>
          </p:cNvSpPr>
          <p:nvPr/>
        </p:nvSpPr>
        <p:spPr>
          <a:xfrm>
            <a:off x="319088" y="138113"/>
            <a:ext cx="8785225" cy="136683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4200" dirty="0">
                <a:solidFill>
                  <a:srgbClr val="00727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KRYTERIA ILOŚCIOWE</a:t>
            </a:r>
          </a:p>
        </p:txBody>
      </p:sp>
      <p:sp>
        <p:nvSpPr>
          <p:cNvPr id="2051" name="Prostokąt 6">
            <a:extLst>
              <a:ext uri="{FF2B5EF4-FFF2-40B4-BE49-F238E27FC236}">
                <a16:creationId xmlns:a16="http://schemas.microsoft.com/office/drawing/2014/main" id="{2709A645-39FB-4F31-A77F-B7F8BF69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497013"/>
            <a:ext cx="11495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727C"/>
                </a:solidFill>
              </a:rPr>
              <a:t>Wielkość zależna od stopy bezrobocia wg obwieszczenia Prezesa GUS na koniec czerwca w Bydgoszczy</a:t>
            </a:r>
          </a:p>
        </p:txBody>
      </p:sp>
      <p:pic>
        <p:nvPicPr>
          <p:cNvPr id="2052" name="Obraz 2">
            <a:extLst>
              <a:ext uri="{FF2B5EF4-FFF2-40B4-BE49-F238E27FC236}">
                <a16:creationId xmlns:a16="http://schemas.microsoft.com/office/drawing/2014/main" id="{00632FC0-6B92-49DD-908C-84F49DDAA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125" y="2495550"/>
            <a:ext cx="10191750" cy="11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6">
            <a:extLst>
              <a:ext uri="{FF2B5EF4-FFF2-40B4-BE49-F238E27FC236}">
                <a16:creationId xmlns:a16="http://schemas.microsoft.com/office/drawing/2014/main" id="{12EBDE2E-C933-47F4-94A2-854AC5046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670" y="3777316"/>
            <a:ext cx="1019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l-PL" sz="1800" b="1" dirty="0">
                <a:solidFill>
                  <a:srgbClr val="00727C"/>
                </a:solidFill>
              </a:rPr>
              <a:t>        </a:t>
            </a:r>
            <a:r>
              <a:rPr lang="pl-PL" altLang="pl-PL" sz="1800" b="1" dirty="0">
                <a:solidFill>
                  <a:srgbClr val="00727C"/>
                </a:solidFill>
              </a:rPr>
              <a:t>80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mln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zł</a:t>
            </a:r>
            <a:r>
              <a:rPr lang="en-US" altLang="pl-PL" sz="1800" b="1" dirty="0">
                <a:solidFill>
                  <a:srgbClr val="00727C"/>
                </a:solidFill>
              </a:rPr>
              <a:t>	            </a:t>
            </a:r>
            <a:r>
              <a:rPr lang="pl-PL" altLang="pl-PL" sz="1800" b="1" dirty="0">
                <a:solidFill>
                  <a:srgbClr val="00727C"/>
                </a:solidFill>
              </a:rPr>
              <a:t>16</a:t>
            </a:r>
            <a:r>
              <a:rPr lang="en-US" altLang="pl-PL" sz="1800" b="1" dirty="0">
                <a:solidFill>
                  <a:srgbClr val="00727C"/>
                </a:solidFill>
              </a:rPr>
              <a:t>  </a:t>
            </a:r>
            <a:r>
              <a:rPr lang="en-US" altLang="pl-PL" sz="1800" b="1" dirty="0" err="1">
                <a:solidFill>
                  <a:srgbClr val="00727C"/>
                </a:solidFill>
              </a:rPr>
              <a:t>mln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zł</a:t>
            </a:r>
            <a:r>
              <a:rPr lang="en-US" altLang="pl-PL" sz="1800" b="1" dirty="0">
                <a:solidFill>
                  <a:srgbClr val="00727C"/>
                </a:solidFill>
              </a:rPr>
              <a:t>		</a:t>
            </a:r>
            <a:r>
              <a:rPr lang="pl-PL" altLang="pl-PL" sz="1800" b="1" dirty="0">
                <a:solidFill>
                  <a:srgbClr val="00727C"/>
                </a:solidFill>
              </a:rPr>
              <a:t>4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mln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zł</a:t>
            </a:r>
            <a:r>
              <a:rPr lang="en-US" altLang="pl-PL" sz="1800" b="1" dirty="0">
                <a:solidFill>
                  <a:srgbClr val="00727C"/>
                </a:solidFill>
              </a:rPr>
              <a:t>		    </a:t>
            </a:r>
            <a:r>
              <a:rPr lang="pl-PL" altLang="pl-PL" sz="1800" b="1" dirty="0">
                <a:solidFill>
                  <a:srgbClr val="00727C"/>
                </a:solidFill>
              </a:rPr>
              <a:t>1,6 </a:t>
            </a:r>
            <a:r>
              <a:rPr lang="en-US" altLang="pl-PL" sz="1800" b="1" dirty="0" err="1">
                <a:solidFill>
                  <a:srgbClr val="00727C"/>
                </a:solidFill>
              </a:rPr>
              <a:t>mln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zł</a:t>
            </a:r>
            <a:r>
              <a:rPr lang="en-US" altLang="pl-PL" sz="1800" b="1" dirty="0">
                <a:solidFill>
                  <a:srgbClr val="00727C"/>
                </a:solidFill>
              </a:rPr>
              <a:t>	           </a:t>
            </a:r>
            <a:r>
              <a:rPr lang="pl-PL" altLang="pl-PL" sz="1800" b="1" dirty="0">
                <a:solidFill>
                  <a:srgbClr val="00727C"/>
                </a:solidFill>
              </a:rPr>
              <a:t>4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mln</a:t>
            </a:r>
            <a:r>
              <a:rPr lang="en-US" altLang="pl-PL" sz="1800" b="1" dirty="0">
                <a:solidFill>
                  <a:srgbClr val="00727C"/>
                </a:solidFill>
              </a:rPr>
              <a:t> </a:t>
            </a:r>
            <a:r>
              <a:rPr lang="en-US" altLang="pl-PL" sz="1800" b="1" dirty="0" err="1">
                <a:solidFill>
                  <a:srgbClr val="00727C"/>
                </a:solidFill>
              </a:rPr>
              <a:t>zł</a:t>
            </a:r>
            <a:endParaRPr lang="pl-PL" altLang="pl-PL" sz="1800" b="1" dirty="0">
              <a:solidFill>
                <a:srgbClr val="0072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19550B96-A1D7-4C89-A567-E3B9DB76CC71}"/>
              </a:ext>
            </a:extLst>
          </p:cNvPr>
          <p:cNvSpPr txBox="1">
            <a:spLocks/>
          </p:cNvSpPr>
          <p:nvPr/>
        </p:nvSpPr>
        <p:spPr>
          <a:xfrm>
            <a:off x="242469" y="1149592"/>
            <a:ext cx="8785122" cy="7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dirty="0">
                <a:solidFill>
                  <a:srgbClr val="4C9EA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KRYTERIA</a:t>
            </a:r>
          </a:p>
          <a:p>
            <a:r>
              <a:rPr lang="pl-PL" sz="3500" dirty="0">
                <a:solidFill>
                  <a:srgbClr val="4C9EA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ILOŚCIOWE</a:t>
            </a:r>
            <a:endParaRPr lang="pl-PL" sz="35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3EDF88B-DB9A-4710-B3C7-4D8FE5C4FE22}"/>
              </a:ext>
            </a:extLst>
          </p:cNvPr>
          <p:cNvSpPr txBox="1">
            <a:spLocks/>
          </p:cNvSpPr>
          <p:nvPr/>
        </p:nvSpPr>
        <p:spPr>
          <a:xfrm>
            <a:off x="242469" y="1922982"/>
            <a:ext cx="11400891" cy="73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l-PL" sz="2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75C8C1-3360-4B2B-B906-B8EA10C3C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48" y="539778"/>
            <a:ext cx="6975936" cy="48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29A71-0790-467C-B5C1-40CF2C239630}"/>
              </a:ext>
            </a:extLst>
          </p:cNvPr>
          <p:cNvSpPr/>
          <p:nvPr/>
        </p:nvSpPr>
        <p:spPr>
          <a:xfrm>
            <a:off x="6505575" y="6096000"/>
            <a:ext cx="1600200" cy="395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65" y="1759491"/>
            <a:ext cx="5016589" cy="283845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DBC3E0FA-7900-4BFE-8709-01DCE658DBC5}"/>
              </a:ext>
            </a:extLst>
          </p:cNvPr>
          <p:cNvSpPr txBox="1">
            <a:spLocks/>
          </p:cNvSpPr>
          <p:nvPr/>
        </p:nvSpPr>
        <p:spPr>
          <a:xfrm>
            <a:off x="1940011" y="179466"/>
            <a:ext cx="7203990" cy="136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>
                <a:solidFill>
                  <a:srgbClr val="00727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KOSZTY KWALIFIKOWANE</a:t>
            </a:r>
            <a:endParaRPr lang="pl-PL" sz="4200" dirty="0">
              <a:solidFill>
                <a:srgbClr val="00727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A6024C36-8FBE-4ACE-B5D1-1149D805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650" y="1245973"/>
            <a:ext cx="576729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§ 8. 1. Do kosztów kwalifikujących się do objęcia wsparciem na nowe inwestycje zalicza się koszty będące:</a:t>
            </a:r>
            <a:endParaRPr kumimoji="1" lang="en-US" altLang="pl-PL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kumimoji="1" lang="pl-PL" altLang="pl-PL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kosztem związanym z </a:t>
            </a:r>
            <a:r>
              <a:rPr kumimoji="1" lang="pl-PL" altLang="pl-PL" sz="1400" dirty="0">
                <a:latin typeface="Verdana" panose="020B0604030504040204" pitchFamily="34" charset="0"/>
                <a:ea typeface="Verdana" panose="020B0604030504040204" pitchFamily="34" charset="0"/>
              </a:rPr>
              <a:t>nabyciem gruntów 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lub prawa ich użytkowania wieczystego,</a:t>
            </a:r>
            <a:endParaRPr kumimoji="1" lang="en-US" altLang="pl-PL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ceną nabycia albo kosztem wytworzenia we własnym zakresie </a:t>
            </a:r>
            <a:r>
              <a:rPr kumimoji="1" lang="pl-PL" altLang="pl-PL" sz="1400" dirty="0">
                <a:latin typeface="Verdana" panose="020B0604030504040204" pitchFamily="34" charset="0"/>
                <a:ea typeface="Verdana" panose="020B0604030504040204" pitchFamily="34" charset="0"/>
              </a:rPr>
              <a:t>środków trwałych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, pod warunkiem zaliczenia ich,</a:t>
            </a:r>
            <a:r>
              <a:rPr kumimoji="1" lang="en-US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zgodnie z odrębnymi przepisami, do składników majątku podatnika i zaliczenia ich do ewidencji środków trwałych</a:t>
            </a:r>
            <a:r>
              <a:rPr kumimoji="1" lang="en-US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oraz wartości niematerialnych i prawnych,</a:t>
            </a:r>
            <a:endParaRPr kumimoji="1" lang="en-US" altLang="pl-PL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kosztem </a:t>
            </a:r>
            <a:r>
              <a:rPr kumimoji="1" lang="pl-PL" altLang="pl-PL" sz="1400" dirty="0">
                <a:latin typeface="Verdana" panose="020B0604030504040204" pitchFamily="34" charset="0"/>
                <a:ea typeface="Verdana" panose="020B0604030504040204" pitchFamily="34" charset="0"/>
              </a:rPr>
              <a:t>rozbudowy lub modernizacji 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istniejących środków trwałych,</a:t>
            </a:r>
            <a:endParaRPr kumimoji="1" lang="en-US" altLang="pl-PL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ceną nabycia </a:t>
            </a:r>
            <a:r>
              <a:rPr kumimoji="1" lang="pl-PL" altLang="pl-PL" sz="1400" dirty="0">
                <a:latin typeface="Verdana" panose="020B0604030504040204" pitchFamily="34" charset="0"/>
                <a:ea typeface="Verdana" panose="020B0604030504040204" pitchFamily="34" charset="0"/>
              </a:rPr>
              <a:t>wartości niematerialnych i prawnych 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związanych z transferem technologii przez nabycie praw patentowych, licencji, know-how i nieopatentowanej wiedzy technicznej</a:t>
            </a:r>
            <a:r>
              <a:rPr kumimoji="1" lang="en-US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 (…)</a:t>
            </a:r>
            <a:endParaRPr kumimoji="1" lang="pl-PL" altLang="pl-PL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kosztem związanym z </a:t>
            </a:r>
            <a:r>
              <a:rPr kumimoji="1" lang="pl-PL" altLang="pl-PL" sz="1400" dirty="0">
                <a:latin typeface="Verdana" panose="020B0604030504040204" pitchFamily="34" charset="0"/>
                <a:ea typeface="Verdana" panose="020B0604030504040204" pitchFamily="34" charset="0"/>
              </a:rPr>
              <a:t>najmem lub dzierżawą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 gruntów, budynków i budowli </a:t>
            </a:r>
            <a:r>
              <a:rPr kumimoji="1" lang="en-US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(…)</a:t>
            </a:r>
            <a:endParaRPr kumimoji="1" lang="pl-PL" altLang="pl-PL" sz="1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ceną nabycia aktywów innych niż grunty, budynki i budowle objęte najmem lub dzierżawą, w przypadku gdy najem</a:t>
            </a:r>
            <a:r>
              <a:rPr kumimoji="1" lang="en-US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lub dzierżawa ma postać </a:t>
            </a:r>
            <a:r>
              <a:rPr kumimoji="1" lang="pl-PL" altLang="pl-PL" sz="1400" dirty="0">
                <a:latin typeface="Verdana" panose="020B0604030504040204" pitchFamily="34" charset="0"/>
                <a:ea typeface="Verdana" panose="020B0604030504040204" pitchFamily="34" charset="0"/>
              </a:rPr>
              <a:t>leasingu finansowego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 oraz obejmuje zobowiązanie do nabycia aktywów z dniem upływu</a:t>
            </a:r>
            <a:r>
              <a:rPr kumimoji="1" lang="en-US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1" lang="pl-PL" altLang="pl-PL" sz="1400" b="0" dirty="0">
                <a:latin typeface="Verdana" panose="020B0604030504040204" pitchFamily="34" charset="0"/>
                <a:ea typeface="Verdana" panose="020B0604030504040204" pitchFamily="34" charset="0"/>
              </a:rPr>
              <a:t>okresu najmu lub dzierżawy</a:t>
            </a:r>
            <a:endParaRPr lang="pl-PL" altLang="pl-PL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A76A7DE-3077-4B70-AE41-A07B49C82785}"/>
              </a:ext>
            </a:extLst>
          </p:cNvPr>
          <p:cNvSpPr txBox="1">
            <a:spLocks/>
          </p:cNvSpPr>
          <p:nvPr/>
        </p:nvSpPr>
        <p:spPr>
          <a:xfrm>
            <a:off x="2545491" y="0"/>
            <a:ext cx="6598509" cy="136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200" dirty="0">
                <a:solidFill>
                  <a:srgbClr val="00727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KRYTERIA JAKOŚCIOWE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22CF09-0924-4D91-947D-C71B6C92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049463"/>
            <a:ext cx="64198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6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609599" y="1170050"/>
            <a:ext cx="10826571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0727C"/>
                </a:solidFill>
                <a:latin typeface="Arial" pitchFamily="34" charset="0"/>
                <a:cs typeface="Arial" pitchFamily="34" charset="0"/>
              </a:rPr>
              <a:t>Zrównoważony rozwój gospodarczy – sektor przemysłowy</a:t>
            </a:r>
            <a:endParaRPr lang="pl-PL" sz="2600" dirty="0">
              <a:solidFill>
                <a:srgbClr val="0072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40986" y="1737402"/>
            <a:ext cx="10919336" cy="412420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pl-PL" sz="2000" dirty="0"/>
              <a:t>Inwestycja w projekty wspierające branże zgodne z </a:t>
            </a:r>
            <a:r>
              <a:rPr lang="pl-PL" sz="2000" b="1" dirty="0"/>
              <a:t>aktualną polityką rozwojową kraju</a:t>
            </a:r>
            <a:r>
              <a:rPr lang="pl-PL" sz="2000" dirty="0"/>
              <a:t>, </a:t>
            </a:r>
            <a:br>
              <a:rPr lang="pl-PL" sz="2000" dirty="0"/>
            </a:br>
            <a:r>
              <a:rPr lang="pl-PL" sz="2000" dirty="0"/>
              <a:t>w których Rzeczpospolita Polska może uzyskać przewagę konkurencyjną obejmujące inwestycje w ramach </a:t>
            </a:r>
            <a:r>
              <a:rPr lang="pl-PL" sz="2000" b="1" dirty="0"/>
              <a:t>łańcucha dostaw </a:t>
            </a:r>
            <a:r>
              <a:rPr lang="pl-PL" sz="2000" dirty="0"/>
              <a:t>sektorów strategicznych zgodnych z SOR  (sektor środków transportu, sektor żywności wysokiej jakości, sektor profesjonalnych urządzeń elektrycznych i elektronicznych, sektor lotniczo-kosmiczny, sektor produktów higienicznych, leków i wyrobów medycznych, sektor maszynowy, sektor </a:t>
            </a:r>
            <a:r>
              <a:rPr lang="pl-PL" sz="2000" dirty="0" err="1"/>
              <a:t>ekobudownictwa</a:t>
            </a:r>
            <a:r>
              <a:rPr lang="pl-PL" sz="2000" dirty="0"/>
              <a:t>, sektor odzysku materiałowego surowców i nowoczesnych tworzyw, sektor usług specjalistycznych, sektor specjalistycznych usług teleinformatycznych) oraz z </a:t>
            </a:r>
            <a:r>
              <a:rPr lang="pl-PL" sz="2000" b="1" dirty="0"/>
              <a:t>inteligentnymi specjalizacjami województwa</a:t>
            </a:r>
            <a:r>
              <a:rPr lang="pl-PL" sz="2000" dirty="0"/>
              <a:t>, w których planowana jest realizacja inwestycji.</a:t>
            </a:r>
          </a:p>
          <a:p>
            <a:pPr marL="457200" indent="-457200" algn="just">
              <a:buFontTx/>
              <a:buAutoNum type="arabicPeriod"/>
            </a:pPr>
            <a:r>
              <a:rPr lang="pl-PL" sz="2000" dirty="0"/>
              <a:t>Przedsiębiorca spełnia to kryterium, jeśli jego przedmiotem działalności jest działalność </a:t>
            </a:r>
            <a:r>
              <a:rPr lang="pl-PL" sz="2000" b="1" dirty="0"/>
              <a:t>wymieniona w załączniku do rozporządzenia </a:t>
            </a:r>
            <a:r>
              <a:rPr lang="pl-PL" sz="2000" dirty="0"/>
              <a:t>albo przedsiębiorca świadczy usługi dla przynajmniej </a:t>
            </a:r>
            <a:r>
              <a:rPr lang="pl-PL" sz="2000" b="1" dirty="0"/>
              <a:t>jednej z wymienionych branż</a:t>
            </a:r>
            <a:r>
              <a:rPr lang="pl-PL" sz="2000" dirty="0"/>
              <a:t>. Prowadzenie działalności albo usług w branżach zgodnych z aktualną polityką rozwojową kraju nie musi być dominującą działalnością przedsiębiorcy.</a:t>
            </a:r>
          </a:p>
          <a:p>
            <a:pPr lvl="0" algn="just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5277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682714" y="1220384"/>
            <a:ext cx="10826571" cy="107721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727C"/>
                </a:solidFill>
                <a:latin typeface="Arial" pitchFamily="34" charset="0"/>
                <a:cs typeface="Arial" pitchFamily="34" charset="0"/>
              </a:rPr>
              <a:t>Zrównoważony rozwój gospodarczy – sektor przemysłowy</a:t>
            </a:r>
            <a:endParaRPr lang="pl-PL" sz="3200" dirty="0">
              <a:solidFill>
                <a:srgbClr val="0072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709447" y="2426311"/>
            <a:ext cx="10919336" cy="313932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pl-PL" sz="2200" dirty="0"/>
              <a:t>2. Osiągnięcie odpowiedniego </a:t>
            </a:r>
            <a:r>
              <a:rPr lang="pl-PL" sz="2200" b="1" dirty="0"/>
              <a:t>poziomu sprzedaży poza terytorium Rzeczypospolitej Polskiej</a:t>
            </a:r>
            <a:r>
              <a:rPr lang="pl-PL" sz="2200" dirty="0"/>
              <a:t>.</a:t>
            </a:r>
          </a:p>
          <a:p>
            <a:pPr lvl="0" algn="just"/>
            <a:r>
              <a:rPr lang="pl-PL" sz="2200" dirty="0"/>
              <a:t>3. Przynależność do </a:t>
            </a:r>
            <a:r>
              <a:rPr lang="pl-PL" sz="2200" b="1" dirty="0"/>
              <a:t>Krajowego Klastra Kluczowego.</a:t>
            </a:r>
          </a:p>
          <a:p>
            <a:pPr lvl="0" algn="just"/>
            <a:r>
              <a:rPr lang="pl-PL" sz="2200" dirty="0"/>
              <a:t>4. Prowadzenie działalności badawczo-rozwojowej:</a:t>
            </a:r>
          </a:p>
          <a:p>
            <a:pPr marL="514350" lvl="0" indent="-514350" algn="just">
              <a:buAutoNum type="alphaLcParenR"/>
            </a:pPr>
            <a:r>
              <a:rPr lang="pl-PL" sz="2200" dirty="0"/>
              <a:t>1% kosztów pracodawcy w danym roku podatkowym stanowią koszty działalności badawczo-rozwojowej lub zakup usług badawczo-rozwojowych klasyfikowanych do usług w zakresie badań naukowych i prac rozwojowych;</a:t>
            </a:r>
          </a:p>
          <a:p>
            <a:pPr marL="514350" lvl="0" indent="-514350" algn="just">
              <a:buAutoNum type="alphaLcParenR"/>
            </a:pPr>
            <a:r>
              <a:rPr lang="pl-PL" sz="2200" dirty="0"/>
              <a:t>2% ekwiwalentu czasu pracy wszystkich pracowników stanowi zatrudnienie nowych pracowników wykonujących prace rozwojowe</a:t>
            </a:r>
          </a:p>
          <a:p>
            <a:pPr lvl="0" algn="just"/>
            <a:r>
              <a:rPr lang="pl-PL" sz="2200" dirty="0"/>
              <a:t>5. Posiadanie statusu MŚP (oraz mikro)</a:t>
            </a:r>
          </a:p>
        </p:txBody>
      </p:sp>
    </p:spTree>
    <p:extLst>
      <p:ext uri="{BB962C8B-B14F-4D97-AF65-F5344CB8AC3E}">
        <p14:creationId xmlns:p14="http://schemas.microsoft.com/office/powerpoint/2010/main" val="8207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516834" y="1222424"/>
            <a:ext cx="10826571" cy="107721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727C"/>
                </a:solidFill>
                <a:latin typeface="Arial" pitchFamily="34" charset="0"/>
                <a:cs typeface="Arial" pitchFamily="34" charset="0"/>
              </a:rPr>
              <a:t>Zrównoważony rozwój społeczny – sektor przemysłowy</a:t>
            </a:r>
            <a:endParaRPr lang="pl-PL" sz="3200" dirty="0">
              <a:solidFill>
                <a:srgbClr val="0072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516834" y="2434700"/>
            <a:ext cx="10919336" cy="320087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algn="just">
              <a:buAutoNum type="arabicPeriod"/>
            </a:pPr>
            <a:r>
              <a:rPr lang="pl-PL" sz="2200" dirty="0"/>
              <a:t>Utworzenie </a:t>
            </a:r>
            <a:r>
              <a:rPr lang="pl-PL" sz="2200" b="1" dirty="0"/>
              <a:t>wyspecjalizowanych miejsc pracy </a:t>
            </a:r>
            <a:r>
              <a:rPr lang="pl-PL" sz="2200" dirty="0"/>
              <a:t>w celu prowadzenia działalności gospodarczej objętej nowa inwestycją i oferowanie stabilnego zatrudnienia – co </a:t>
            </a:r>
            <a:r>
              <a:rPr lang="pl-PL" sz="2200" b="1" dirty="0"/>
              <a:t>najmniej 80% pracowników zatrudnionych na podstawie umowy o pracę </a:t>
            </a:r>
            <a:r>
              <a:rPr lang="pl-PL" sz="2200" dirty="0"/>
              <a:t>(wykształcenie wyższe, średnie techniczne lub zawodowe poświadczone dyplomem, świadectwem lub innym dokumentem uprawniającym do wykonywania zawodu).</a:t>
            </a:r>
          </a:p>
          <a:p>
            <a:pPr marL="514350" lvl="0" indent="-514350" algn="just">
              <a:buAutoNum type="arabicPeriod"/>
            </a:pPr>
            <a:r>
              <a:rPr lang="pl-PL" sz="2200" dirty="0"/>
              <a:t>Działalność o niskim negatywnym wpływie na środowisko (EMAS, ETV, ISO 14001 – ew. </a:t>
            </a:r>
            <a:r>
              <a:rPr lang="pl-PL" sz="2200" dirty="0" err="1"/>
              <a:t>GreenEvo</a:t>
            </a:r>
            <a:r>
              <a:rPr lang="pl-PL" sz="2200" dirty="0"/>
              <a:t>, Certyfikat Czystej Produkcji, wpis do Polskiego Rejestru Czystszej Produkcji </a:t>
            </a:r>
            <a:br>
              <a:rPr lang="pl-PL" sz="2200" dirty="0"/>
            </a:br>
            <a:r>
              <a:rPr lang="pl-PL" sz="2200" dirty="0"/>
              <a:t>i Odpowiedzialnej Przedsiębiorczości).</a:t>
            </a:r>
          </a:p>
          <a:p>
            <a:pPr marL="514350" lvl="0" indent="-514350">
              <a:buAutoNum type="arabicPeriod"/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9175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377505" y="1244434"/>
            <a:ext cx="10826571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0727C"/>
                </a:solidFill>
                <a:latin typeface="Arial" pitchFamily="34" charset="0"/>
                <a:cs typeface="Arial" pitchFamily="34" charset="0"/>
              </a:rPr>
              <a:t>Zrównoważony rozwój społeczny – sektor przemysłowy</a:t>
            </a:r>
            <a:endParaRPr lang="pl-PL" sz="2600" dirty="0">
              <a:solidFill>
                <a:srgbClr val="0072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83522" y="1736877"/>
            <a:ext cx="11534862" cy="347787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pl-PL" sz="2200" dirty="0"/>
              <a:t>3. Lokalizacja inwestycji w jednym ze 122 miast w SOR – </a:t>
            </a:r>
            <a:r>
              <a:rPr lang="pl-PL" sz="2200" dirty="0" err="1"/>
              <a:t>Malbotk</a:t>
            </a:r>
            <a:r>
              <a:rPr lang="pl-PL" sz="2200" dirty="0"/>
              <a:t> lub w gminach graniczących z tymi miastami lub w jednym z powiatów (miast na prawach powiatu) gdzie stopa bezrobocia jest wyższa niż 160% średniej krajowej (powiat malborki, powiat nowodworski).</a:t>
            </a:r>
          </a:p>
          <a:p>
            <a:pPr lvl="0" algn="just"/>
            <a:r>
              <a:rPr lang="pl-PL" sz="2200" dirty="0"/>
              <a:t>4. Wspieranie </a:t>
            </a:r>
            <a:r>
              <a:rPr lang="pl-PL" sz="2200" b="1" dirty="0"/>
              <a:t>zdobywania wykształcenia i kwalifikacji zawodowych </a:t>
            </a:r>
            <a:r>
              <a:rPr lang="pl-PL" sz="2200" dirty="0"/>
              <a:t>oraz współpraca ze szkołami branżowymi:</a:t>
            </a:r>
          </a:p>
          <a:p>
            <a:pPr marL="514350" lvl="0" indent="-514350" algn="just">
              <a:buAutoNum type="alphaLcParenR"/>
            </a:pPr>
            <a:r>
              <a:rPr lang="pl-PL" sz="2200" dirty="0"/>
              <a:t>oferowanie pracownikom szkoleń;</a:t>
            </a:r>
          </a:p>
          <a:p>
            <a:pPr marL="514350" lvl="0" indent="-514350" algn="just">
              <a:buAutoNum type="alphaLcParenR"/>
            </a:pPr>
            <a:r>
              <a:rPr lang="pl-PL" sz="2200" dirty="0"/>
              <a:t>dofinansowanie kosztów kształcenia; (1000 zł dla pracownika na rok dla co najmniej 50% pracownik w ramach nowej inwestycji)</a:t>
            </a:r>
          </a:p>
          <a:p>
            <a:pPr marL="514350" lvl="0" indent="-514350" algn="just">
              <a:buAutoNum type="alphaLcParenR"/>
            </a:pPr>
            <a:r>
              <a:rPr lang="pl-PL" sz="2200" dirty="0"/>
              <a:t>współpraca ze szkołami branżowymi, technikami (…) lub uczelniami wyższymi polegająca na organizowaniu praktyk lub staży.</a:t>
            </a:r>
          </a:p>
        </p:txBody>
      </p:sp>
    </p:spTree>
    <p:extLst>
      <p:ext uri="{BB962C8B-B14F-4D97-AF65-F5344CB8AC3E}">
        <p14:creationId xmlns:p14="http://schemas.microsoft.com/office/powerpoint/2010/main" val="28492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408674" y="1214870"/>
            <a:ext cx="10826571" cy="55399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00727C"/>
                </a:solidFill>
                <a:latin typeface="Arial" pitchFamily="34" charset="0"/>
                <a:cs typeface="Arial" pitchFamily="34" charset="0"/>
              </a:rPr>
              <a:t>Zrównoważony rozwój społeczny – sektor przemysłowy</a:t>
            </a:r>
            <a:endParaRPr lang="pl-PL" sz="3000" dirty="0">
              <a:solidFill>
                <a:srgbClr val="0072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75786" y="1894703"/>
            <a:ext cx="11374651" cy="347787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pl-PL" sz="2200" dirty="0"/>
              <a:t>d) oferowanie pozaszkolnych zajęć edukacyjnych;</a:t>
            </a:r>
          </a:p>
          <a:p>
            <a:pPr lvl="0" algn="just"/>
            <a:r>
              <a:rPr lang="pl-PL" sz="2200" dirty="0"/>
              <a:t>e) przekazanie na potrzeby szkoły, centrum kształcenia praktycznego lub uczelni maszyn oraz narzędzi;</a:t>
            </a:r>
          </a:p>
          <a:p>
            <a:pPr lvl="0" algn="just"/>
            <a:r>
              <a:rPr lang="pl-PL" sz="2200" dirty="0"/>
              <a:t>f) stworzenie klasy patronackiej lub laboratorium;</a:t>
            </a:r>
          </a:p>
          <a:p>
            <a:pPr lvl="0" algn="just"/>
            <a:r>
              <a:rPr lang="pl-PL" sz="2200" dirty="0"/>
              <a:t>g) kształcenie dualne;</a:t>
            </a:r>
          </a:p>
          <a:p>
            <a:pPr lvl="0" algn="just"/>
            <a:r>
              <a:rPr lang="pl-PL" sz="2200" dirty="0"/>
              <a:t>h) prowadzenie przez zatrudnionego pracownika doktoratu wdrożeniowego;</a:t>
            </a:r>
          </a:p>
          <a:p>
            <a:pPr lvl="0" algn="just"/>
            <a:r>
              <a:rPr lang="pl-PL" sz="2200" dirty="0"/>
              <a:t>5. Podejmowanie działań w </a:t>
            </a:r>
            <a:r>
              <a:rPr lang="pl-PL" sz="2200" b="1" dirty="0"/>
              <a:t>zakresie opieki nad pracownikiem</a:t>
            </a:r>
            <a:r>
              <a:rPr lang="pl-PL" sz="2200" dirty="0"/>
              <a:t>, w szczególności: dodatkowe programy opieki zdrowotnej, dodatkowe świadczenia pracownicze z zakresu różnych form wypoczynku, działalności kulturalno-oświatowej, sportowo-rekreacyjnej, ubezpieczeń (800 zł na pracownika)</a:t>
            </a:r>
          </a:p>
        </p:txBody>
      </p:sp>
    </p:spTree>
    <p:extLst>
      <p:ext uri="{BB962C8B-B14F-4D97-AF65-F5344CB8AC3E}">
        <p14:creationId xmlns:p14="http://schemas.microsoft.com/office/powerpoint/2010/main" val="4622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D8BD631-F497-4DD1-9DF2-C6ACFB62584D}"/>
              </a:ext>
            </a:extLst>
          </p:cNvPr>
          <p:cNvSpPr/>
          <p:nvPr/>
        </p:nvSpPr>
        <p:spPr>
          <a:xfrm>
            <a:off x="792910" y="3097695"/>
            <a:ext cx="6770956" cy="331305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CB64864-EB8A-4C35-BD51-0BFCFB37DAF3}"/>
              </a:ext>
            </a:extLst>
          </p:cNvPr>
          <p:cNvSpPr/>
          <p:nvPr/>
        </p:nvSpPr>
        <p:spPr>
          <a:xfrm>
            <a:off x="792910" y="1014066"/>
            <a:ext cx="8971369" cy="3562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222250"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Mały</a:t>
            </a:r>
            <a:r>
              <a:rPr lang="pl-PL" dirty="0">
                <a:solidFill>
                  <a:srgbClr val="34414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przedsiębiorca z Bydgoszczy, planuje budowę zakładu, zakup nowej linii produkcyjnej i produkowanie nowego produktu w </a:t>
            </a:r>
            <a:r>
              <a:rPr lang="pl-PL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sektorze tworzyw sztucznych</a:t>
            </a:r>
            <a:r>
              <a:rPr lang="pl-PL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l-PL" dirty="0">
                <a:solidFill>
                  <a:srgbClr val="34414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Szacowany koszt inwestycji to </a:t>
            </a:r>
            <a:r>
              <a:rPr lang="pl-PL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 mln zł</a:t>
            </a:r>
            <a:r>
              <a:rPr lang="pl-PL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l-PL" dirty="0">
                <a:solidFill>
                  <a:srgbClr val="34414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Rodzaj działalności wg, PKWiU to 22.29.2- nie jest ona wykluczona </a:t>
            </a:r>
            <a:br>
              <a:rPr lang="pl-PL" dirty="0">
                <a:solidFill>
                  <a:srgbClr val="34414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solidFill>
                  <a:srgbClr val="34414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 rozporządzeniu. Zgodnie z kryteriami ilościowymi - spełnia wymóg nakładów inwestycyjnych (4 mln zł dla Bydgoszczy). Do weryfikacji z PSSE jest spełnienie 5 z 10 kryteriów jakościowych opisanych w Rozporządzeniu do Ustawy o wspieraniu nowych inwestycji. Jeżeli spełni to:</a:t>
            </a:r>
          </a:p>
          <a:p>
            <a:pPr defTabSz="222250"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</a:rPr>
              <a:t>Wielkość pomocy w postaci zwolnienia z CIT/PIT</a:t>
            </a:r>
            <a:r>
              <a:rPr lang="pl-PL" dirty="0">
                <a:solidFill>
                  <a:srgbClr val="00727C"/>
                </a:solidFill>
                <a:latin typeface="+mj-lt"/>
                <a:ea typeface="Verdana" panose="020B0604030504040204" pitchFamily="34" charset="0"/>
              </a:rPr>
              <a:t>= 8 mln zł*55%= 4,4 mln zł*</a:t>
            </a:r>
          </a:p>
          <a:p>
            <a:pPr defTabSz="222250"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rgbClr val="344149"/>
                </a:solidFill>
                <a:latin typeface="+mj-lt"/>
                <a:ea typeface="Verdana" panose="020B0604030504040204" pitchFamily="34" charset="0"/>
              </a:rPr>
              <a:t>Inwestor otrzymuje decyzję o wsparciu w postaci zwolnienia z podatku dochodowego na 12 lat, więc jak tylko zacznie osiągać zysk z tego </a:t>
            </a:r>
            <a:r>
              <a:rPr lang="pl-PL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</a:rPr>
              <a:t>nowego produktu </a:t>
            </a:r>
            <a:r>
              <a:rPr lang="pl-PL" b="1" dirty="0">
                <a:solidFill>
                  <a:srgbClr val="344149"/>
                </a:solidFill>
                <a:latin typeface="+mj-lt"/>
                <a:ea typeface="Verdana" panose="020B0604030504040204" pitchFamily="34" charset="0"/>
              </a:rPr>
              <a:t>-</a:t>
            </a:r>
            <a:r>
              <a:rPr lang="pl-PL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pl-PL" dirty="0">
                <a:solidFill>
                  <a:srgbClr val="344149"/>
                </a:solidFill>
                <a:latin typeface="+mj-lt"/>
                <a:ea typeface="Verdana" panose="020B0604030504040204" pitchFamily="34" charset="0"/>
              </a:rPr>
              <a:t>nie będzie musiał płacić podatku dochodowego aż do wykorzystania 4,4 mln zł lub do upłynięcia terminu 12 lat.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A053B9F-9479-4AF5-BDD9-C305EDC11B91}"/>
              </a:ext>
            </a:extLst>
          </p:cNvPr>
          <p:cNvSpPr txBox="1"/>
          <p:nvPr/>
        </p:nvSpPr>
        <p:spPr>
          <a:xfrm>
            <a:off x="664900" y="4576931"/>
            <a:ext cx="512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F2359D1-F8BA-4FDB-B48B-6B64E29D0FC5}"/>
              </a:ext>
            </a:extLst>
          </p:cNvPr>
          <p:cNvSpPr/>
          <p:nvPr/>
        </p:nvSpPr>
        <p:spPr>
          <a:xfrm>
            <a:off x="920919" y="4746208"/>
            <a:ext cx="911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2250"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rgbClr val="344149"/>
                </a:solidFill>
                <a:ea typeface="Verdana" panose="020B0604030504040204" pitchFamily="34" charset="0"/>
              </a:rPr>
              <a:t>*to maksymalna wielkość pomocy publicznej, czyli inna pomoc regionalna, np. dotacje z UE, łączą się i całkowita pomoc publiczna na ten projekt nie może przekroczyć tych 4,4 mln zł.</a:t>
            </a:r>
            <a:endParaRPr lang="pl-PL" sz="1100" dirty="0">
              <a:solidFill>
                <a:srgbClr val="3441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1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653A0B22-0D32-4C16-8E32-085067028E97}"/>
              </a:ext>
            </a:extLst>
          </p:cNvPr>
          <p:cNvSpPr txBox="1">
            <a:spLocks/>
          </p:cNvSpPr>
          <p:nvPr/>
        </p:nvSpPr>
        <p:spPr>
          <a:xfrm>
            <a:off x="242469" y="976582"/>
            <a:ext cx="8785122" cy="7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dirty="0">
                <a:solidFill>
                  <a:srgbClr val="4C9EA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PSSE a wsparcie inwestycji </a:t>
            </a:r>
            <a:endParaRPr lang="pl-PL" sz="35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8A334C5-8B55-4984-A19C-B9ADF819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0" y="1878829"/>
            <a:ext cx="9525019" cy="32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3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A76A7DE-3077-4B70-AE41-A07B49C82785}"/>
              </a:ext>
            </a:extLst>
          </p:cNvPr>
          <p:cNvSpPr txBox="1">
            <a:spLocks/>
          </p:cNvSpPr>
          <p:nvPr/>
        </p:nvSpPr>
        <p:spPr>
          <a:xfrm>
            <a:off x="358775" y="0"/>
            <a:ext cx="8785225" cy="13668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sz="4200" dirty="0">
              <a:solidFill>
                <a:srgbClr val="00727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F7DCE87-9FEE-4831-AA35-F024B60BFC4B}"/>
              </a:ext>
            </a:extLst>
          </p:cNvPr>
          <p:cNvSpPr txBox="1">
            <a:spLocks/>
          </p:cNvSpPr>
          <p:nvPr/>
        </p:nvSpPr>
        <p:spPr>
          <a:xfrm>
            <a:off x="1841157" y="593124"/>
            <a:ext cx="8091831" cy="10467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4100" dirty="0">
                <a:solidFill>
                  <a:srgbClr val="00727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PROCEDURA WYDANIA DECYZJI O WSPARCIU</a:t>
            </a:r>
          </a:p>
          <a:p>
            <a:pPr fontAlgn="auto">
              <a:spcAft>
                <a:spcPts val="0"/>
              </a:spcAft>
              <a:defRPr/>
            </a:pPr>
            <a:endParaRPr lang="pl-PL" sz="4200" dirty="0">
              <a:solidFill>
                <a:srgbClr val="00727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8436" name="Obraz 9">
            <a:extLst>
              <a:ext uri="{FF2B5EF4-FFF2-40B4-BE49-F238E27FC236}">
                <a16:creationId xmlns:a16="http://schemas.microsoft.com/office/drawing/2014/main" id="{DE8122C6-3E6B-433C-A68B-868C3D79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216025"/>
            <a:ext cx="909002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1196758" y="913561"/>
            <a:ext cx="3254813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727C"/>
                </a:solidFill>
                <a:latin typeface="Arial" pitchFamily="34" charset="0"/>
                <a:cs typeface="Arial" pitchFamily="34" charset="0"/>
              </a:rPr>
              <a:t>Katalog usług</a:t>
            </a:r>
            <a:endParaRPr lang="pl-PL" sz="3200" dirty="0">
              <a:solidFill>
                <a:srgbClr val="0072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12965" y="1498336"/>
            <a:ext cx="11694253" cy="449353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pl-PL" sz="2200" dirty="0"/>
              <a:t>Możliwość korzystania z </a:t>
            </a:r>
            <a:r>
              <a:rPr lang="pl-PL" sz="2200" b="1" dirty="0"/>
              <a:t>infrastruktury PSSE </a:t>
            </a:r>
            <a:r>
              <a:rPr lang="pl-PL" sz="2200" dirty="0"/>
              <a:t>tam gdzie Zarządzający jest jej właścicielem;</a:t>
            </a:r>
          </a:p>
          <a:p>
            <a:pPr marL="457200" lvl="0" indent="-457200" algn="just">
              <a:buAutoNum type="arabicPeriod"/>
            </a:pPr>
            <a:r>
              <a:rPr lang="pl-PL" sz="2200" b="1" dirty="0"/>
              <a:t>Doradztwo i pomoc </a:t>
            </a:r>
            <a:r>
              <a:rPr lang="pl-PL" sz="2200" dirty="0"/>
              <a:t>w zakresie prowadzenia działalności na podstawie decyzji o wsparciu;</a:t>
            </a:r>
          </a:p>
          <a:p>
            <a:pPr marL="457200" lvl="0" indent="-457200" algn="just">
              <a:buAutoNum type="arabicPeriod"/>
            </a:pPr>
            <a:r>
              <a:rPr lang="pl-PL" sz="2200" dirty="0"/>
              <a:t>Możliwość uczestnictwa w </a:t>
            </a:r>
            <a:r>
              <a:rPr lang="pl-PL" sz="2200" b="1" dirty="0"/>
              <a:t>szkoleniach</a:t>
            </a:r>
            <a:r>
              <a:rPr lang="pl-PL" sz="2200" dirty="0"/>
              <a:t> organizowanych przez PSSE z zakresu prowadzenia działalności na podstawie PSSE i innych;</a:t>
            </a:r>
          </a:p>
          <a:p>
            <a:pPr marL="457200" lvl="0" indent="-457200" algn="just">
              <a:buAutoNum type="arabicPeriod"/>
            </a:pPr>
            <a:r>
              <a:rPr lang="pl-PL" sz="2200" b="1" dirty="0"/>
              <a:t>Wsparcie i pośrednictwo </a:t>
            </a:r>
            <a:r>
              <a:rPr lang="pl-PL" sz="2200" dirty="0"/>
              <a:t>w kontaktach z IOB, szkołami zawodowymi, ośrodkami B+R, przedsiębiorcami, klastrami, ośrodkami akademickimi;</a:t>
            </a:r>
          </a:p>
          <a:p>
            <a:pPr marL="457200" lvl="0" indent="-457200" algn="just">
              <a:buAutoNum type="arabicPeriod"/>
            </a:pPr>
            <a:r>
              <a:rPr lang="pl-PL" sz="2200" dirty="0"/>
              <a:t>Pomoc w kontaktach z </a:t>
            </a:r>
            <a:r>
              <a:rPr lang="pl-PL" sz="2200" b="1" dirty="0"/>
              <a:t>naukowymi z ośrodkami badawczymi </a:t>
            </a:r>
            <a:r>
              <a:rPr lang="pl-PL" sz="2200" dirty="0"/>
              <a:t>działającymi na terenie obszaru;</a:t>
            </a:r>
          </a:p>
          <a:p>
            <a:pPr marL="457200" lvl="0" indent="-457200" algn="just">
              <a:buAutoNum type="arabicPeriod"/>
            </a:pPr>
            <a:r>
              <a:rPr lang="pl-PL" sz="2200" dirty="0"/>
              <a:t>Promocja </a:t>
            </a:r>
            <a:r>
              <a:rPr lang="pl-PL" sz="2200" b="1" dirty="0"/>
              <a:t>szkolnictwa branżowego</a:t>
            </a:r>
            <a:r>
              <a:rPr lang="pl-PL" sz="2200" dirty="0"/>
              <a:t>; spotkania z przedstawicielami szkół/uczelni;</a:t>
            </a:r>
          </a:p>
          <a:p>
            <a:pPr marL="457200" lvl="0" indent="-457200" algn="just">
              <a:buAutoNum type="arabicPeriod"/>
            </a:pPr>
            <a:r>
              <a:rPr lang="pl-PL" sz="2200" b="1" dirty="0"/>
              <a:t>Promocja przedsiębiorców </a:t>
            </a:r>
            <a:r>
              <a:rPr lang="pl-PL" sz="2200" dirty="0"/>
              <a:t>za pomocą dostępnych kanałów komunikacji, w publikacjach </a:t>
            </a:r>
            <a:br>
              <a:rPr lang="pl-PL" sz="2200" dirty="0"/>
            </a:br>
            <a:r>
              <a:rPr lang="pl-PL" sz="2200" dirty="0"/>
              <a:t>i materiałach reklamowych oraz podczas wydarzeń organizowanych przez PSSE;</a:t>
            </a:r>
          </a:p>
          <a:p>
            <a:pPr marL="457200" lvl="0" indent="-457200" algn="just">
              <a:buAutoNum type="arabicPeriod"/>
            </a:pPr>
            <a:r>
              <a:rPr lang="pl-PL" sz="2200" dirty="0"/>
              <a:t>Wsparcie </a:t>
            </a:r>
            <a:r>
              <a:rPr lang="pl-PL" sz="2200" b="1" dirty="0"/>
              <a:t>zagranicznej ekspansji przedsiębiorców </a:t>
            </a:r>
            <a:r>
              <a:rPr lang="pl-PL" sz="2200" dirty="0"/>
              <a:t>prowadzących działalność na terenie obszaru; doradztwo w zakresie instrumentów wsparcia ekspansji zagranicznej przedsiębiorców.</a:t>
            </a:r>
          </a:p>
          <a:p>
            <a:pPr marL="457200" lvl="0" indent="-457200" algn="just">
              <a:buAutoNum type="arabicPeriod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0950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3CCBC223-DD7C-4DC3-A6C2-FA086DCBE602}"/>
              </a:ext>
            </a:extLst>
          </p:cNvPr>
          <p:cNvSpPr txBox="1">
            <a:spLocks/>
          </p:cNvSpPr>
          <p:nvPr/>
        </p:nvSpPr>
        <p:spPr>
          <a:xfrm>
            <a:off x="259492" y="3855308"/>
            <a:ext cx="8825514" cy="177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000" b="1" dirty="0">
                <a:solidFill>
                  <a:srgbClr val="00727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Kontakt</a:t>
            </a:r>
          </a:p>
          <a:p>
            <a:endParaRPr lang="pl-PL" altLang="pl-PL" sz="1800" b="1" dirty="0">
              <a:solidFill>
                <a:srgbClr val="00727C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r>
              <a:rPr lang="pl-PL" altLang="pl-PL" sz="1800" b="1" dirty="0">
                <a:solidFill>
                  <a:srgbClr val="00727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Pomorska Specjalna Strefa Ekonomiczna sp. z o.o</a:t>
            </a:r>
            <a:r>
              <a:rPr lang="en-US" altLang="pl-PL" sz="1800" b="1" dirty="0">
                <a:solidFill>
                  <a:srgbClr val="00727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n-US" sz="1800" dirty="0">
              <a:solidFill>
                <a:srgbClr val="00727C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00727C"/>
                </a:solidFill>
                <a:latin typeface="Calibri" pitchFamily="34" charset="0"/>
              </a:rPr>
              <a:t>Ul. </a:t>
            </a:r>
            <a:r>
              <a:rPr lang="en-US" sz="1800" dirty="0" err="1">
                <a:solidFill>
                  <a:srgbClr val="00727C"/>
                </a:solidFill>
                <a:latin typeface="Calibri" pitchFamily="34" charset="0"/>
              </a:rPr>
              <a:t>Władysława</a:t>
            </a:r>
            <a:r>
              <a:rPr lang="en-US" sz="1800" dirty="0">
                <a:solidFill>
                  <a:srgbClr val="00727C"/>
                </a:solidFill>
                <a:latin typeface="Calibri" pitchFamily="34" charset="0"/>
              </a:rPr>
              <a:t> IV 9, 81-703 Sopot</a:t>
            </a:r>
            <a:endParaRPr lang="pl-PL" sz="1800" dirty="0">
              <a:solidFill>
                <a:srgbClr val="00727C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00727C"/>
                </a:solidFill>
                <a:latin typeface="Calibri" pitchFamily="34" charset="0"/>
              </a:rPr>
              <a:t>invest</a:t>
            </a:r>
            <a:r>
              <a:rPr lang="pl-PL" sz="1800" dirty="0">
                <a:solidFill>
                  <a:srgbClr val="00727C"/>
                </a:solidFill>
                <a:latin typeface="Calibri" pitchFamily="34" charset="0"/>
              </a:rPr>
              <a:t>@strefa.gda.pl</a:t>
            </a:r>
          </a:p>
          <a:p>
            <a:r>
              <a:rPr lang="pl-PL" sz="1800" dirty="0">
                <a:solidFill>
                  <a:srgbClr val="00727C"/>
                </a:solidFill>
                <a:latin typeface="Calibri" pitchFamily="34" charset="0"/>
              </a:rPr>
              <a:t>Tel: 58  740 43 00</a:t>
            </a:r>
          </a:p>
          <a:p>
            <a:endParaRPr lang="en-US" sz="1800" dirty="0">
              <a:solidFill>
                <a:srgbClr val="00727C"/>
              </a:solidFill>
              <a:latin typeface="Calibri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05D296D-4DE0-4B6A-A2C8-4B5CD6E3A029}"/>
              </a:ext>
            </a:extLst>
          </p:cNvPr>
          <p:cNvSpPr txBox="1">
            <a:spLocks/>
          </p:cNvSpPr>
          <p:nvPr/>
        </p:nvSpPr>
        <p:spPr>
          <a:xfrm>
            <a:off x="1087395" y="1507523"/>
            <a:ext cx="7997610" cy="1618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200" dirty="0">
                <a:solidFill>
                  <a:srgbClr val="00727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Dziękuję za uwagę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D01FB49-890F-486E-8BE6-A954EA511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839" y="1360538"/>
            <a:ext cx="4567084" cy="45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C50F639-1CE8-4210-88C2-14F8E9040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6" y="2215894"/>
            <a:ext cx="8967224" cy="2691584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4553BFCE-B663-4514-9DF0-3E46B69C14D3}"/>
              </a:ext>
            </a:extLst>
          </p:cNvPr>
          <p:cNvSpPr txBox="1">
            <a:spLocks/>
          </p:cNvSpPr>
          <p:nvPr/>
        </p:nvSpPr>
        <p:spPr>
          <a:xfrm>
            <a:off x="242469" y="1149592"/>
            <a:ext cx="8785122" cy="7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dirty="0">
                <a:solidFill>
                  <a:srgbClr val="4C9EA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Podsumowanie 2018 roku</a:t>
            </a:r>
            <a:endParaRPr lang="pl-PL" sz="35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1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CA5684A2-87C5-4A25-A917-ACA8FF1BA535}"/>
              </a:ext>
            </a:extLst>
          </p:cNvPr>
          <p:cNvSpPr txBox="1">
            <a:spLocks/>
          </p:cNvSpPr>
          <p:nvPr/>
        </p:nvSpPr>
        <p:spPr>
          <a:xfrm>
            <a:off x="242469" y="1149592"/>
            <a:ext cx="8785122" cy="7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dirty="0">
                <a:solidFill>
                  <a:srgbClr val="4C9EA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Aktualne wyniki 2019 </a:t>
            </a:r>
            <a:endParaRPr lang="pl-PL" sz="35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2A7E88F-47AB-400A-8EE7-8F3AFB980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86" y="2008530"/>
            <a:ext cx="9631700" cy="32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D6AC27-5B2C-4511-A4EC-39A0ACEB4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22" y="1130804"/>
            <a:ext cx="7481322" cy="44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CB87D267-3668-4785-A6AB-506804CEFC49}"/>
              </a:ext>
            </a:extLst>
          </p:cNvPr>
          <p:cNvSpPr txBox="1">
            <a:spLocks/>
          </p:cNvSpPr>
          <p:nvPr/>
        </p:nvSpPr>
        <p:spPr>
          <a:xfrm>
            <a:off x="266853" y="848566"/>
            <a:ext cx="8785122" cy="136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4C9EA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OBECNE TERENY PSSE</a:t>
            </a:r>
            <a:endParaRPr lang="pl-PL" sz="4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50B2D1F-19D1-4933-9D1A-5333E5B5D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5" y="698101"/>
            <a:ext cx="10923719" cy="57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5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824586-E899-4C80-A6FE-E009CCCA8C6D}"/>
              </a:ext>
            </a:extLst>
          </p:cNvPr>
          <p:cNvSpPr txBox="1">
            <a:spLocks/>
          </p:cNvSpPr>
          <p:nvPr/>
        </p:nvSpPr>
        <p:spPr>
          <a:xfrm>
            <a:off x="266815" y="1159755"/>
            <a:ext cx="8785122" cy="136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900" dirty="0">
              <a:solidFill>
                <a:srgbClr val="4C9EA4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787D70-9F9A-4E52-B696-A030029C5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87" y="429189"/>
            <a:ext cx="5461187" cy="511220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DCA9A93-4D21-42DE-B991-247DE8DC6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0" y="429189"/>
            <a:ext cx="1870075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6E3A9-9CE6-4591-A796-58707720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27C"/>
                </a:solidFill>
              </a:rPr>
              <a:t>              DZIAŁALNOŚĆ WYKLUCZONA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19E5BE7-A7B6-4CEE-9DC6-0211DF3AD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33" y="1690690"/>
            <a:ext cx="8455169" cy="3916688"/>
          </a:xfrm>
        </p:spPr>
      </p:pic>
    </p:spTree>
    <p:extLst>
      <p:ext uri="{BB962C8B-B14F-4D97-AF65-F5344CB8AC3E}">
        <p14:creationId xmlns:p14="http://schemas.microsoft.com/office/powerpoint/2010/main" val="248333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68360996-93BE-4E9D-A1CB-5FC522514377}"/>
              </a:ext>
            </a:extLst>
          </p:cNvPr>
          <p:cNvSpPr/>
          <p:nvPr/>
        </p:nvSpPr>
        <p:spPr>
          <a:xfrm>
            <a:off x="768529" y="4621358"/>
            <a:ext cx="891584" cy="806315"/>
          </a:xfrm>
          <a:prstGeom prst="ellipse">
            <a:avLst/>
          </a:prstGeom>
          <a:ln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2AAFE1F0-0253-4A1C-985B-0ABA650CB674}"/>
              </a:ext>
            </a:extLst>
          </p:cNvPr>
          <p:cNvSpPr/>
          <p:nvPr/>
        </p:nvSpPr>
        <p:spPr>
          <a:xfrm>
            <a:off x="766763" y="3495776"/>
            <a:ext cx="891584" cy="806315"/>
          </a:xfrm>
          <a:prstGeom prst="ellipse">
            <a:avLst/>
          </a:prstGeom>
          <a:ln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BD0AEB8-BDA6-4F90-991C-24AE00276156}"/>
              </a:ext>
            </a:extLst>
          </p:cNvPr>
          <p:cNvSpPr/>
          <p:nvPr/>
        </p:nvSpPr>
        <p:spPr>
          <a:xfrm>
            <a:off x="766763" y="1381011"/>
            <a:ext cx="10379906" cy="174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222250">
              <a:spcBef>
                <a:spcPct val="0"/>
              </a:spcBef>
              <a:spcAft>
                <a:spcPct val="35000"/>
              </a:spcAft>
            </a:pPr>
            <a:r>
              <a:rPr lang="pl-PL" sz="3600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KAŻDY</a:t>
            </a:r>
            <a:r>
              <a:rPr lang="pl-PL" sz="3600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nowy inwestor</a:t>
            </a:r>
          </a:p>
          <a:p>
            <a:pPr defTabSz="222250">
              <a:spcBef>
                <a:spcPct val="0"/>
              </a:spcBef>
              <a:spcAft>
                <a:spcPct val="35000"/>
              </a:spcAft>
            </a:pPr>
            <a:r>
              <a:rPr lang="pl-PL" sz="3600" b="1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KAŻDY</a:t>
            </a:r>
            <a:r>
              <a:rPr lang="pl-PL" sz="3600" dirty="0">
                <a:solidFill>
                  <a:srgbClr val="00727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lokalny przedsiębiorca</a:t>
            </a:r>
          </a:p>
          <a:p>
            <a:pPr defTabSz="222250"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rgbClr val="344149"/>
                </a:solidFill>
                <a:latin typeface="+mj-lt"/>
                <a:ea typeface="Verdana" panose="020B0604030504040204" pitchFamily="34" charset="0"/>
              </a:rPr>
              <a:t>według nowych zasad może ubiegać się o zwolnienie z podatku dochodowego na nowy projekt</a:t>
            </a:r>
            <a:endParaRPr lang="pl-PL" sz="1200" dirty="0">
              <a:solidFill>
                <a:srgbClr val="344149"/>
              </a:solidFill>
              <a:latin typeface="+mj-lt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B6B6664-E4A8-4F12-8785-ADAA9465E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35103"/>
              </p:ext>
            </p:extLst>
          </p:nvPr>
        </p:nvGraphicFramePr>
        <p:xfrm>
          <a:off x="1804513" y="3429000"/>
          <a:ext cx="9351259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59">
                  <a:extLst>
                    <a:ext uri="{9D8B030D-6E8A-4147-A177-3AD203B41FA5}">
                      <a16:colId xmlns:a16="http://schemas.microsoft.com/office/drawing/2014/main" val="2959076503"/>
                    </a:ext>
                  </a:extLst>
                </a:gridCol>
              </a:tblGrid>
              <a:tr h="589319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rgbClr val="344149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MAKSYMALNA INTENSYWNOŚĆ POMOCY ZE ZWOLNIENIA Z PODATKU DOCHODOWEGO</a:t>
                      </a:r>
                    </a:p>
                    <a:p>
                      <a:pPr algn="l"/>
                      <a:r>
                        <a:rPr lang="pl-PL" sz="2000" b="0" dirty="0">
                          <a:solidFill>
                            <a:srgbClr val="344149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35%/45%/55% nakładów inwestycyjnych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344149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(duże/średnie/małe i mikro)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70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000" b="0" kern="1200" dirty="0">
                        <a:solidFill>
                          <a:srgbClr val="344149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027475"/>
                  </a:ext>
                </a:extLst>
              </a:tr>
              <a:tr h="568843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rgbClr val="344149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ZWOLNIENIE PODATKOWE</a:t>
                      </a:r>
                    </a:p>
                    <a:p>
                      <a:pPr algn="l"/>
                      <a:r>
                        <a:rPr lang="pl-PL" sz="2000" b="0" dirty="0">
                          <a:solidFill>
                            <a:srgbClr val="344149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 12/15 LAT OD WYDANIA DECYZJI (</a:t>
                      </a:r>
                      <a:r>
                        <a:rPr lang="pl-PL" sz="1600" b="0" dirty="0">
                          <a:solidFill>
                            <a:srgbClr val="344149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decyzja w przeciągu maksymalnie 30 dni od wniosku</a:t>
                      </a:r>
                      <a:r>
                        <a:rPr lang="pl-PL" sz="2000" b="0" dirty="0">
                          <a:solidFill>
                            <a:srgbClr val="344149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285890"/>
                  </a:ext>
                </a:extLst>
              </a:tr>
            </a:tbl>
          </a:graphicData>
        </a:graphic>
      </p:graphicFrame>
      <p:pic>
        <p:nvPicPr>
          <p:cNvPr id="12" name="Picture 6" descr="clock, time icon">
            <a:extLst>
              <a:ext uri="{FF2B5EF4-FFF2-40B4-BE49-F238E27FC236}">
                <a16:creationId xmlns:a16="http://schemas.microsoft.com/office/drawing/2014/main" id="{5D6BE0A5-41B7-4729-B33B-8247CE14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43" y="4742118"/>
            <a:ext cx="611867" cy="5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Znalezione obrazy dla zapytania TAX FREE ICON">
            <a:extLst>
              <a:ext uri="{FF2B5EF4-FFF2-40B4-BE49-F238E27FC236}">
                <a16:creationId xmlns:a16="http://schemas.microsoft.com/office/drawing/2014/main" id="{9E42B598-6850-47F8-BC22-A33333FCB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26553" r="24493" b="26723"/>
          <a:stretch/>
        </p:blipFill>
        <p:spPr bwMode="auto">
          <a:xfrm>
            <a:off x="951149" y="3708418"/>
            <a:ext cx="537857" cy="4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03FF700-7621-40C7-9E67-4BF75B8A02DE}"/>
              </a:ext>
            </a:extLst>
          </p:cNvPr>
          <p:cNvCxnSpPr>
            <a:cxnSpLocks/>
          </p:cNvCxnSpPr>
          <p:nvPr/>
        </p:nvCxnSpPr>
        <p:spPr>
          <a:xfrm>
            <a:off x="766763" y="3127675"/>
            <a:ext cx="9945207" cy="0"/>
          </a:xfrm>
          <a:prstGeom prst="line">
            <a:avLst/>
          </a:prstGeom>
          <a:ln>
            <a:solidFill>
              <a:srgbClr val="007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094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12020</TotalTime>
  <Words>883</Words>
  <Application>Microsoft Office PowerPoint</Application>
  <PresentationFormat>Panoramiczny</PresentationFormat>
  <Paragraphs>92</Paragraphs>
  <Slides>22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Motyw pakietu Office</vt:lpstr>
      <vt:lpstr>1_Motyw pakietu Office</vt:lpstr>
      <vt:lpstr>ZWOLNIENIA PODATKOWE DLA NOWYCH INWESTYCJI  W  TCZEWIE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DZIAŁALNOŚĆ WYKLUCZONA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Fabich</dc:creator>
  <cp:lastModifiedBy>Monika Fabich</cp:lastModifiedBy>
  <cp:revision>153</cp:revision>
  <cp:lastPrinted>2018-03-27T10:23:01Z</cp:lastPrinted>
  <dcterms:created xsi:type="dcterms:W3CDTF">2018-03-26T06:20:04Z</dcterms:created>
  <dcterms:modified xsi:type="dcterms:W3CDTF">2019-05-27T07:27:24Z</dcterms:modified>
</cp:coreProperties>
</file>